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68" r:id="rId7"/>
    <p:sldId id="267" r:id="rId8"/>
    <p:sldId id="261" r:id="rId9"/>
    <p:sldId id="266" r:id="rId10"/>
    <p:sldId id="260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223"/>
    <a:srgbClr val="57A8CF"/>
    <a:srgbClr val="4C9AC4"/>
    <a:srgbClr val="509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F4A08-3861-49FE-ACD5-534922A0E4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BAA052-02B1-45CE-B96E-CF9635BF41D4}">
      <dgm:prSet/>
      <dgm:spPr/>
      <dgm:t>
        <a:bodyPr/>
        <a:lstStyle/>
        <a:p>
          <a:r>
            <a:rPr lang="pl-PL"/>
            <a:t>Profil zużycia energii</a:t>
          </a:r>
          <a:endParaRPr lang="en-US"/>
        </a:p>
      </dgm:t>
    </dgm:pt>
    <dgm:pt modelId="{B63F6D63-C167-4685-A32A-B4CF2DC9D706}" type="parTrans" cxnId="{4FEA0390-72A3-402F-BC47-4F9B78615582}">
      <dgm:prSet/>
      <dgm:spPr/>
      <dgm:t>
        <a:bodyPr/>
        <a:lstStyle/>
        <a:p>
          <a:endParaRPr lang="en-US"/>
        </a:p>
      </dgm:t>
    </dgm:pt>
    <dgm:pt modelId="{B73E3C79-9A2C-414E-9936-8B0F7AC90C91}" type="sibTrans" cxnId="{4FEA0390-72A3-402F-BC47-4F9B78615582}">
      <dgm:prSet/>
      <dgm:spPr/>
      <dgm:t>
        <a:bodyPr/>
        <a:lstStyle/>
        <a:p>
          <a:endParaRPr lang="en-US"/>
        </a:p>
      </dgm:t>
    </dgm:pt>
    <dgm:pt modelId="{A0A38BEF-680D-4FCC-8110-70EB917E4C6F}">
      <dgm:prSet/>
      <dgm:spPr/>
      <dgm:t>
        <a:bodyPr/>
        <a:lstStyle/>
        <a:p>
          <a:r>
            <a:rPr lang="pl-PL"/>
            <a:t>Stabilność instytucjonalna</a:t>
          </a:r>
          <a:endParaRPr lang="en-US"/>
        </a:p>
      </dgm:t>
    </dgm:pt>
    <dgm:pt modelId="{10117FD4-AE55-4896-B5E3-DA48FCC6D5CF}" type="parTrans" cxnId="{CBD3297E-75C8-4820-9964-1F3391E3C0B0}">
      <dgm:prSet/>
      <dgm:spPr/>
      <dgm:t>
        <a:bodyPr/>
        <a:lstStyle/>
        <a:p>
          <a:endParaRPr lang="en-US"/>
        </a:p>
      </dgm:t>
    </dgm:pt>
    <dgm:pt modelId="{8A22AEB1-3893-42F3-BF77-D85A81FF6992}" type="sibTrans" cxnId="{CBD3297E-75C8-4820-9964-1F3391E3C0B0}">
      <dgm:prSet/>
      <dgm:spPr/>
      <dgm:t>
        <a:bodyPr/>
        <a:lstStyle/>
        <a:p>
          <a:endParaRPr lang="en-US"/>
        </a:p>
      </dgm:t>
    </dgm:pt>
    <dgm:pt modelId="{F248368F-F599-490B-A251-A4D1F5845469}">
      <dgm:prSet/>
      <dgm:spPr/>
      <dgm:t>
        <a:bodyPr/>
        <a:lstStyle/>
        <a:p>
          <a:r>
            <a:rPr lang="pl-PL"/>
            <a:t>Dostęp do preferencyjnych źródeł finansowania</a:t>
          </a:r>
          <a:endParaRPr lang="en-US"/>
        </a:p>
      </dgm:t>
    </dgm:pt>
    <dgm:pt modelId="{D7058165-4BED-457C-B239-7A12D65C9EF1}" type="parTrans" cxnId="{09236746-997A-4B69-8E84-B82A881A30AF}">
      <dgm:prSet/>
      <dgm:spPr/>
      <dgm:t>
        <a:bodyPr/>
        <a:lstStyle/>
        <a:p>
          <a:endParaRPr lang="en-US"/>
        </a:p>
      </dgm:t>
    </dgm:pt>
    <dgm:pt modelId="{8F9E316B-2550-422F-8501-314F56F2B78B}" type="sibTrans" cxnId="{09236746-997A-4B69-8E84-B82A881A30AF}">
      <dgm:prSet/>
      <dgm:spPr/>
      <dgm:t>
        <a:bodyPr/>
        <a:lstStyle/>
        <a:p>
          <a:endParaRPr lang="en-US"/>
        </a:p>
      </dgm:t>
    </dgm:pt>
    <dgm:pt modelId="{944DA2AE-4425-408A-9147-85A342E70B06}">
      <dgm:prSet/>
      <dgm:spPr/>
      <dgm:t>
        <a:bodyPr/>
        <a:lstStyle/>
        <a:p>
          <a:r>
            <a:rPr lang="pl-PL"/>
            <a:t>Doświadczenie inwestycyjne</a:t>
          </a:r>
          <a:endParaRPr lang="en-US"/>
        </a:p>
      </dgm:t>
    </dgm:pt>
    <dgm:pt modelId="{D3AB83B0-0C2F-499B-814D-9ACDAD06A5F2}" type="parTrans" cxnId="{8FD99A06-3710-477F-9424-547221FA29CE}">
      <dgm:prSet/>
      <dgm:spPr/>
      <dgm:t>
        <a:bodyPr/>
        <a:lstStyle/>
        <a:p>
          <a:endParaRPr lang="en-US"/>
        </a:p>
      </dgm:t>
    </dgm:pt>
    <dgm:pt modelId="{A47851C9-0C55-40A6-BB5A-0410AF958A37}" type="sibTrans" cxnId="{8FD99A06-3710-477F-9424-547221FA29CE}">
      <dgm:prSet/>
      <dgm:spPr/>
      <dgm:t>
        <a:bodyPr/>
        <a:lstStyle/>
        <a:p>
          <a:endParaRPr lang="en-US"/>
        </a:p>
      </dgm:t>
    </dgm:pt>
    <dgm:pt modelId="{0C4FFF2E-FBD1-4284-AFC3-F92E476BA7F9}">
      <dgm:prSet/>
      <dgm:spPr/>
      <dgm:t>
        <a:bodyPr/>
        <a:lstStyle/>
        <a:p>
          <a:r>
            <a:rPr lang="pl-PL"/>
            <a:t>Rozmiar, powaga i siła oddziaływania w regionie</a:t>
          </a:r>
          <a:endParaRPr lang="en-US"/>
        </a:p>
      </dgm:t>
    </dgm:pt>
    <dgm:pt modelId="{1FE1E254-4D0E-426C-BC84-6EDFD64F85AB}" type="parTrans" cxnId="{DCFB9D3E-97ED-4806-AB28-4F999E3D11A5}">
      <dgm:prSet/>
      <dgm:spPr/>
      <dgm:t>
        <a:bodyPr/>
        <a:lstStyle/>
        <a:p>
          <a:endParaRPr lang="en-US"/>
        </a:p>
      </dgm:t>
    </dgm:pt>
    <dgm:pt modelId="{8DFDDF1E-5D53-4C99-BE85-6BB04D0B4739}" type="sibTrans" cxnId="{DCFB9D3E-97ED-4806-AB28-4F999E3D11A5}">
      <dgm:prSet/>
      <dgm:spPr/>
      <dgm:t>
        <a:bodyPr/>
        <a:lstStyle/>
        <a:p>
          <a:endParaRPr lang="en-US"/>
        </a:p>
      </dgm:t>
    </dgm:pt>
    <dgm:pt modelId="{84AD3F42-C766-4CE8-9DD3-55FD89371406}">
      <dgm:prSet/>
      <dgm:spPr/>
      <dgm:t>
        <a:bodyPr/>
        <a:lstStyle/>
        <a:p>
          <a:r>
            <a:rPr lang="pl-PL"/>
            <a:t>Zaplecze naukowe</a:t>
          </a:r>
          <a:endParaRPr lang="en-US"/>
        </a:p>
      </dgm:t>
    </dgm:pt>
    <dgm:pt modelId="{15F19903-B914-4E40-9656-EE196B654287}" type="parTrans" cxnId="{B035497E-A543-4B24-AA4B-512FB7E7BD96}">
      <dgm:prSet/>
      <dgm:spPr/>
      <dgm:t>
        <a:bodyPr/>
        <a:lstStyle/>
        <a:p>
          <a:endParaRPr lang="en-US"/>
        </a:p>
      </dgm:t>
    </dgm:pt>
    <dgm:pt modelId="{C271FDA7-FC0E-476E-BAB3-3B16890EDB03}" type="sibTrans" cxnId="{B035497E-A543-4B24-AA4B-512FB7E7BD96}">
      <dgm:prSet/>
      <dgm:spPr/>
      <dgm:t>
        <a:bodyPr/>
        <a:lstStyle/>
        <a:p>
          <a:endParaRPr lang="en-US"/>
        </a:p>
      </dgm:t>
    </dgm:pt>
    <dgm:pt modelId="{0DC0DFD7-B2D6-4B0B-BBF3-A37F46F7353A}" type="pres">
      <dgm:prSet presAssocID="{C99F4A08-3861-49FE-ACD5-534922A0E4E6}" presName="root" presStyleCnt="0">
        <dgm:presLayoutVars>
          <dgm:dir/>
          <dgm:resizeHandles val="exact"/>
        </dgm:presLayoutVars>
      </dgm:prSet>
      <dgm:spPr/>
    </dgm:pt>
    <dgm:pt modelId="{20FEE576-2B72-4D5C-AF4C-0FBCA958D15B}" type="pres">
      <dgm:prSet presAssocID="{9BBAA052-02B1-45CE-B96E-CF9635BF41D4}" presName="compNode" presStyleCnt="0"/>
      <dgm:spPr/>
    </dgm:pt>
    <dgm:pt modelId="{658ADD7D-5C42-4A46-8B60-3C9EC7FFD91F}" type="pres">
      <dgm:prSet presAssocID="{9BBAA052-02B1-45CE-B96E-CF9635BF41D4}" presName="bgRect" presStyleLbl="bgShp" presStyleIdx="0" presStyleCnt="6"/>
      <dgm:spPr/>
    </dgm:pt>
    <dgm:pt modelId="{95A8DBC3-957A-4820-8B87-9818AA3BFFD7}" type="pres">
      <dgm:prSet presAssocID="{9BBAA052-02B1-45CE-B96E-CF9635BF41D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68F6DC15-27A4-4459-8A93-F07346554C21}" type="pres">
      <dgm:prSet presAssocID="{9BBAA052-02B1-45CE-B96E-CF9635BF41D4}" presName="spaceRect" presStyleCnt="0"/>
      <dgm:spPr/>
    </dgm:pt>
    <dgm:pt modelId="{81A5B3E1-936F-4E32-A14A-4C95E74FFF64}" type="pres">
      <dgm:prSet presAssocID="{9BBAA052-02B1-45CE-B96E-CF9635BF41D4}" presName="parTx" presStyleLbl="revTx" presStyleIdx="0" presStyleCnt="6">
        <dgm:presLayoutVars>
          <dgm:chMax val="0"/>
          <dgm:chPref val="0"/>
        </dgm:presLayoutVars>
      </dgm:prSet>
      <dgm:spPr/>
    </dgm:pt>
    <dgm:pt modelId="{6EEDC2DC-65E9-4734-82CC-AA550914220F}" type="pres">
      <dgm:prSet presAssocID="{B73E3C79-9A2C-414E-9936-8B0F7AC90C91}" presName="sibTrans" presStyleCnt="0"/>
      <dgm:spPr/>
    </dgm:pt>
    <dgm:pt modelId="{E95D9EDE-A3F4-4D2A-934B-451CBB623563}" type="pres">
      <dgm:prSet presAssocID="{A0A38BEF-680D-4FCC-8110-70EB917E4C6F}" presName="compNode" presStyleCnt="0"/>
      <dgm:spPr/>
    </dgm:pt>
    <dgm:pt modelId="{F0C30121-DDC6-4CBF-A7C2-912E50952EB1}" type="pres">
      <dgm:prSet presAssocID="{A0A38BEF-680D-4FCC-8110-70EB917E4C6F}" presName="bgRect" presStyleLbl="bgShp" presStyleIdx="1" presStyleCnt="6"/>
      <dgm:spPr/>
    </dgm:pt>
    <dgm:pt modelId="{66F3C7F5-DDF2-4329-A41F-3C06015A7A76}" type="pres">
      <dgm:prSet presAssocID="{A0A38BEF-680D-4FCC-8110-70EB917E4C6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73FF990D-6364-4ABF-AC3F-61C67A96ED2B}" type="pres">
      <dgm:prSet presAssocID="{A0A38BEF-680D-4FCC-8110-70EB917E4C6F}" presName="spaceRect" presStyleCnt="0"/>
      <dgm:spPr/>
    </dgm:pt>
    <dgm:pt modelId="{5563F931-A4A1-435E-8ECF-6132E91F14BE}" type="pres">
      <dgm:prSet presAssocID="{A0A38BEF-680D-4FCC-8110-70EB917E4C6F}" presName="parTx" presStyleLbl="revTx" presStyleIdx="1" presStyleCnt="6">
        <dgm:presLayoutVars>
          <dgm:chMax val="0"/>
          <dgm:chPref val="0"/>
        </dgm:presLayoutVars>
      </dgm:prSet>
      <dgm:spPr/>
    </dgm:pt>
    <dgm:pt modelId="{1809E82A-E7B8-4EAB-92BB-3EFFB5C69435}" type="pres">
      <dgm:prSet presAssocID="{8A22AEB1-3893-42F3-BF77-D85A81FF6992}" presName="sibTrans" presStyleCnt="0"/>
      <dgm:spPr/>
    </dgm:pt>
    <dgm:pt modelId="{AF5C29A6-C343-4D76-9C2E-5A882D6596C1}" type="pres">
      <dgm:prSet presAssocID="{F248368F-F599-490B-A251-A4D1F5845469}" presName="compNode" presStyleCnt="0"/>
      <dgm:spPr/>
    </dgm:pt>
    <dgm:pt modelId="{480E0B47-0EF6-4C53-B24E-D8C2C762454C}" type="pres">
      <dgm:prSet presAssocID="{F248368F-F599-490B-A251-A4D1F5845469}" presName="bgRect" presStyleLbl="bgShp" presStyleIdx="2" presStyleCnt="6"/>
      <dgm:spPr/>
    </dgm:pt>
    <dgm:pt modelId="{5F2EF017-71E7-41E0-B689-6A12C6B3BECA}" type="pres">
      <dgm:prSet presAssocID="{F248368F-F599-490B-A251-A4D1F584546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5AB471CE-755F-4065-8EB8-B8FF20C37E30}" type="pres">
      <dgm:prSet presAssocID="{F248368F-F599-490B-A251-A4D1F5845469}" presName="spaceRect" presStyleCnt="0"/>
      <dgm:spPr/>
    </dgm:pt>
    <dgm:pt modelId="{A5B8807C-5731-4614-89B0-60C57801599C}" type="pres">
      <dgm:prSet presAssocID="{F248368F-F599-490B-A251-A4D1F5845469}" presName="parTx" presStyleLbl="revTx" presStyleIdx="2" presStyleCnt="6">
        <dgm:presLayoutVars>
          <dgm:chMax val="0"/>
          <dgm:chPref val="0"/>
        </dgm:presLayoutVars>
      </dgm:prSet>
      <dgm:spPr/>
    </dgm:pt>
    <dgm:pt modelId="{18381963-ECB5-413A-97E3-49E3932AF876}" type="pres">
      <dgm:prSet presAssocID="{8F9E316B-2550-422F-8501-314F56F2B78B}" presName="sibTrans" presStyleCnt="0"/>
      <dgm:spPr/>
    </dgm:pt>
    <dgm:pt modelId="{9D3B0F08-6135-4C1D-BA46-83810C42FFF1}" type="pres">
      <dgm:prSet presAssocID="{944DA2AE-4425-408A-9147-85A342E70B06}" presName="compNode" presStyleCnt="0"/>
      <dgm:spPr/>
    </dgm:pt>
    <dgm:pt modelId="{F573D1E9-5423-48F4-992A-B053C47E708D}" type="pres">
      <dgm:prSet presAssocID="{944DA2AE-4425-408A-9147-85A342E70B06}" presName="bgRect" presStyleLbl="bgShp" presStyleIdx="3" presStyleCnt="6"/>
      <dgm:spPr/>
    </dgm:pt>
    <dgm:pt modelId="{A537343A-CDF2-4117-8E42-84501EBC0405}" type="pres">
      <dgm:prSet presAssocID="{944DA2AE-4425-408A-9147-85A342E70B0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5AA8D386-3C94-4EB4-A377-89887E80EC91}" type="pres">
      <dgm:prSet presAssocID="{944DA2AE-4425-408A-9147-85A342E70B06}" presName="spaceRect" presStyleCnt="0"/>
      <dgm:spPr/>
    </dgm:pt>
    <dgm:pt modelId="{B988E243-2197-41CA-A7FC-9A92D5514F63}" type="pres">
      <dgm:prSet presAssocID="{944DA2AE-4425-408A-9147-85A342E70B06}" presName="parTx" presStyleLbl="revTx" presStyleIdx="3" presStyleCnt="6">
        <dgm:presLayoutVars>
          <dgm:chMax val="0"/>
          <dgm:chPref val="0"/>
        </dgm:presLayoutVars>
      </dgm:prSet>
      <dgm:spPr/>
    </dgm:pt>
    <dgm:pt modelId="{56FE0E59-DFC0-4649-BE93-0796D2D041B3}" type="pres">
      <dgm:prSet presAssocID="{A47851C9-0C55-40A6-BB5A-0410AF958A37}" presName="sibTrans" presStyleCnt="0"/>
      <dgm:spPr/>
    </dgm:pt>
    <dgm:pt modelId="{6EECC7BE-7D12-4C00-98BB-DF8EAA3A367B}" type="pres">
      <dgm:prSet presAssocID="{0C4FFF2E-FBD1-4284-AFC3-F92E476BA7F9}" presName="compNode" presStyleCnt="0"/>
      <dgm:spPr/>
    </dgm:pt>
    <dgm:pt modelId="{A571BB4A-28CC-420D-BD22-EB7E377A11A5}" type="pres">
      <dgm:prSet presAssocID="{0C4FFF2E-FBD1-4284-AFC3-F92E476BA7F9}" presName="bgRect" presStyleLbl="bgShp" presStyleIdx="4" presStyleCnt="6"/>
      <dgm:spPr/>
    </dgm:pt>
    <dgm:pt modelId="{E088493D-CC5A-4516-A469-1457D1484EF9}" type="pres">
      <dgm:prSet presAssocID="{0C4FFF2E-FBD1-4284-AFC3-F92E476BA7F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B0FD780A-CEE4-48CC-91BD-1BB67C354E2E}" type="pres">
      <dgm:prSet presAssocID="{0C4FFF2E-FBD1-4284-AFC3-F92E476BA7F9}" presName="spaceRect" presStyleCnt="0"/>
      <dgm:spPr/>
    </dgm:pt>
    <dgm:pt modelId="{390FDB36-52D5-42D2-B550-1DEE7652706A}" type="pres">
      <dgm:prSet presAssocID="{0C4FFF2E-FBD1-4284-AFC3-F92E476BA7F9}" presName="parTx" presStyleLbl="revTx" presStyleIdx="4" presStyleCnt="6">
        <dgm:presLayoutVars>
          <dgm:chMax val="0"/>
          <dgm:chPref val="0"/>
        </dgm:presLayoutVars>
      </dgm:prSet>
      <dgm:spPr/>
    </dgm:pt>
    <dgm:pt modelId="{B767128A-5575-4F53-BCBF-399984A4BF86}" type="pres">
      <dgm:prSet presAssocID="{8DFDDF1E-5D53-4C99-BE85-6BB04D0B4739}" presName="sibTrans" presStyleCnt="0"/>
      <dgm:spPr/>
    </dgm:pt>
    <dgm:pt modelId="{8B049804-9AD9-4259-AA4E-56BFD2AAD42C}" type="pres">
      <dgm:prSet presAssocID="{84AD3F42-C766-4CE8-9DD3-55FD89371406}" presName="compNode" presStyleCnt="0"/>
      <dgm:spPr/>
    </dgm:pt>
    <dgm:pt modelId="{87D4B1A0-E0AC-482D-BD32-B7E218B926DE}" type="pres">
      <dgm:prSet presAssocID="{84AD3F42-C766-4CE8-9DD3-55FD89371406}" presName="bgRect" presStyleLbl="bgShp" presStyleIdx="5" presStyleCnt="6"/>
      <dgm:spPr/>
    </dgm:pt>
    <dgm:pt modelId="{0876EEFB-C682-4C0C-860B-824EBCFB3C69}" type="pres">
      <dgm:prSet presAssocID="{84AD3F42-C766-4CE8-9DD3-55FD8937140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ba"/>
        </a:ext>
      </dgm:extLst>
    </dgm:pt>
    <dgm:pt modelId="{ED6C0844-CBF2-4221-9E59-E1D0DEEE93D1}" type="pres">
      <dgm:prSet presAssocID="{84AD3F42-C766-4CE8-9DD3-55FD89371406}" presName="spaceRect" presStyleCnt="0"/>
      <dgm:spPr/>
    </dgm:pt>
    <dgm:pt modelId="{C7DB8866-4C09-4D89-AB7E-B462A89127DD}" type="pres">
      <dgm:prSet presAssocID="{84AD3F42-C766-4CE8-9DD3-55FD8937140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FD99A06-3710-477F-9424-547221FA29CE}" srcId="{C99F4A08-3861-49FE-ACD5-534922A0E4E6}" destId="{944DA2AE-4425-408A-9147-85A342E70B06}" srcOrd="3" destOrd="0" parTransId="{D3AB83B0-0C2F-499B-814D-9ACDAD06A5F2}" sibTransId="{A47851C9-0C55-40A6-BB5A-0410AF958A37}"/>
    <dgm:cxn modelId="{870DC820-8B46-45D1-B797-813A8C1A6447}" type="presOf" srcId="{84AD3F42-C766-4CE8-9DD3-55FD89371406}" destId="{C7DB8866-4C09-4D89-AB7E-B462A89127DD}" srcOrd="0" destOrd="0" presId="urn:microsoft.com/office/officeart/2018/2/layout/IconVerticalSolidList"/>
    <dgm:cxn modelId="{DCFB9D3E-97ED-4806-AB28-4F999E3D11A5}" srcId="{C99F4A08-3861-49FE-ACD5-534922A0E4E6}" destId="{0C4FFF2E-FBD1-4284-AFC3-F92E476BA7F9}" srcOrd="4" destOrd="0" parTransId="{1FE1E254-4D0E-426C-BC84-6EDFD64F85AB}" sibTransId="{8DFDDF1E-5D53-4C99-BE85-6BB04D0B4739}"/>
    <dgm:cxn modelId="{09236746-997A-4B69-8E84-B82A881A30AF}" srcId="{C99F4A08-3861-49FE-ACD5-534922A0E4E6}" destId="{F248368F-F599-490B-A251-A4D1F5845469}" srcOrd="2" destOrd="0" parTransId="{D7058165-4BED-457C-B239-7A12D65C9EF1}" sibTransId="{8F9E316B-2550-422F-8501-314F56F2B78B}"/>
    <dgm:cxn modelId="{2F593C4C-F08A-4520-9536-715E5E389FF5}" type="presOf" srcId="{9BBAA052-02B1-45CE-B96E-CF9635BF41D4}" destId="{81A5B3E1-936F-4E32-A14A-4C95E74FFF64}" srcOrd="0" destOrd="0" presId="urn:microsoft.com/office/officeart/2018/2/layout/IconVerticalSolidList"/>
    <dgm:cxn modelId="{CBD3297E-75C8-4820-9964-1F3391E3C0B0}" srcId="{C99F4A08-3861-49FE-ACD5-534922A0E4E6}" destId="{A0A38BEF-680D-4FCC-8110-70EB917E4C6F}" srcOrd="1" destOrd="0" parTransId="{10117FD4-AE55-4896-B5E3-DA48FCC6D5CF}" sibTransId="{8A22AEB1-3893-42F3-BF77-D85A81FF6992}"/>
    <dgm:cxn modelId="{B035497E-A543-4B24-AA4B-512FB7E7BD96}" srcId="{C99F4A08-3861-49FE-ACD5-534922A0E4E6}" destId="{84AD3F42-C766-4CE8-9DD3-55FD89371406}" srcOrd="5" destOrd="0" parTransId="{15F19903-B914-4E40-9656-EE196B654287}" sibTransId="{C271FDA7-FC0E-476E-BAB3-3B16890EDB03}"/>
    <dgm:cxn modelId="{4FEA0390-72A3-402F-BC47-4F9B78615582}" srcId="{C99F4A08-3861-49FE-ACD5-534922A0E4E6}" destId="{9BBAA052-02B1-45CE-B96E-CF9635BF41D4}" srcOrd="0" destOrd="0" parTransId="{B63F6D63-C167-4685-A32A-B4CF2DC9D706}" sibTransId="{B73E3C79-9A2C-414E-9936-8B0F7AC90C91}"/>
    <dgm:cxn modelId="{86BCA39C-C674-42A3-A472-2135DD597D70}" type="presOf" srcId="{F248368F-F599-490B-A251-A4D1F5845469}" destId="{A5B8807C-5731-4614-89B0-60C57801599C}" srcOrd="0" destOrd="0" presId="urn:microsoft.com/office/officeart/2018/2/layout/IconVerticalSolidList"/>
    <dgm:cxn modelId="{21209BB2-C5CA-45F1-A049-FAD5DE91EFD6}" type="presOf" srcId="{0C4FFF2E-FBD1-4284-AFC3-F92E476BA7F9}" destId="{390FDB36-52D5-42D2-B550-1DEE7652706A}" srcOrd="0" destOrd="0" presId="urn:microsoft.com/office/officeart/2018/2/layout/IconVerticalSolidList"/>
    <dgm:cxn modelId="{BF74D1CA-D63A-4BB2-99AF-2D67C7E16604}" type="presOf" srcId="{C99F4A08-3861-49FE-ACD5-534922A0E4E6}" destId="{0DC0DFD7-B2D6-4B0B-BBF3-A37F46F7353A}" srcOrd="0" destOrd="0" presId="urn:microsoft.com/office/officeart/2018/2/layout/IconVerticalSolidList"/>
    <dgm:cxn modelId="{FA7653DF-3AB6-466D-BA80-1FA27CA1E387}" type="presOf" srcId="{944DA2AE-4425-408A-9147-85A342E70B06}" destId="{B988E243-2197-41CA-A7FC-9A92D5514F63}" srcOrd="0" destOrd="0" presId="urn:microsoft.com/office/officeart/2018/2/layout/IconVerticalSolidList"/>
    <dgm:cxn modelId="{3FAA76F3-2361-4BCD-8CD6-A1899E823140}" type="presOf" srcId="{A0A38BEF-680D-4FCC-8110-70EB917E4C6F}" destId="{5563F931-A4A1-435E-8ECF-6132E91F14BE}" srcOrd="0" destOrd="0" presId="urn:microsoft.com/office/officeart/2018/2/layout/IconVerticalSolidList"/>
    <dgm:cxn modelId="{37696694-730C-44D7-A04C-C40C1683EE0E}" type="presParOf" srcId="{0DC0DFD7-B2D6-4B0B-BBF3-A37F46F7353A}" destId="{20FEE576-2B72-4D5C-AF4C-0FBCA958D15B}" srcOrd="0" destOrd="0" presId="urn:microsoft.com/office/officeart/2018/2/layout/IconVerticalSolidList"/>
    <dgm:cxn modelId="{968B44EA-DC0A-4D86-B118-A4E1C299D470}" type="presParOf" srcId="{20FEE576-2B72-4D5C-AF4C-0FBCA958D15B}" destId="{658ADD7D-5C42-4A46-8B60-3C9EC7FFD91F}" srcOrd="0" destOrd="0" presId="urn:microsoft.com/office/officeart/2018/2/layout/IconVerticalSolidList"/>
    <dgm:cxn modelId="{7DDDEC42-856C-42E0-9665-44EC69C2FD28}" type="presParOf" srcId="{20FEE576-2B72-4D5C-AF4C-0FBCA958D15B}" destId="{95A8DBC3-957A-4820-8B87-9818AA3BFFD7}" srcOrd="1" destOrd="0" presId="urn:microsoft.com/office/officeart/2018/2/layout/IconVerticalSolidList"/>
    <dgm:cxn modelId="{4860779C-6A78-4153-93D1-A8FE9ED199C4}" type="presParOf" srcId="{20FEE576-2B72-4D5C-AF4C-0FBCA958D15B}" destId="{68F6DC15-27A4-4459-8A93-F07346554C21}" srcOrd="2" destOrd="0" presId="urn:microsoft.com/office/officeart/2018/2/layout/IconVerticalSolidList"/>
    <dgm:cxn modelId="{F6455EC7-3826-477D-B5D4-8BBC5C193556}" type="presParOf" srcId="{20FEE576-2B72-4D5C-AF4C-0FBCA958D15B}" destId="{81A5B3E1-936F-4E32-A14A-4C95E74FFF64}" srcOrd="3" destOrd="0" presId="urn:microsoft.com/office/officeart/2018/2/layout/IconVerticalSolidList"/>
    <dgm:cxn modelId="{A6E93E44-F185-41B8-A606-AE1B93FC8274}" type="presParOf" srcId="{0DC0DFD7-B2D6-4B0B-BBF3-A37F46F7353A}" destId="{6EEDC2DC-65E9-4734-82CC-AA550914220F}" srcOrd="1" destOrd="0" presId="urn:microsoft.com/office/officeart/2018/2/layout/IconVerticalSolidList"/>
    <dgm:cxn modelId="{EBC50FAA-EB9A-4491-90EE-3E35A2CF6CE4}" type="presParOf" srcId="{0DC0DFD7-B2D6-4B0B-BBF3-A37F46F7353A}" destId="{E95D9EDE-A3F4-4D2A-934B-451CBB623563}" srcOrd="2" destOrd="0" presId="urn:microsoft.com/office/officeart/2018/2/layout/IconVerticalSolidList"/>
    <dgm:cxn modelId="{F9842FD2-5707-451D-A573-830456CFA9DF}" type="presParOf" srcId="{E95D9EDE-A3F4-4D2A-934B-451CBB623563}" destId="{F0C30121-DDC6-4CBF-A7C2-912E50952EB1}" srcOrd="0" destOrd="0" presId="urn:microsoft.com/office/officeart/2018/2/layout/IconVerticalSolidList"/>
    <dgm:cxn modelId="{54353F6D-518A-40B9-9E4D-1F9D4B8E968C}" type="presParOf" srcId="{E95D9EDE-A3F4-4D2A-934B-451CBB623563}" destId="{66F3C7F5-DDF2-4329-A41F-3C06015A7A76}" srcOrd="1" destOrd="0" presId="urn:microsoft.com/office/officeart/2018/2/layout/IconVerticalSolidList"/>
    <dgm:cxn modelId="{4581F073-9C9B-486B-8FFE-B3FBAFFCAB28}" type="presParOf" srcId="{E95D9EDE-A3F4-4D2A-934B-451CBB623563}" destId="{73FF990D-6364-4ABF-AC3F-61C67A96ED2B}" srcOrd="2" destOrd="0" presId="urn:microsoft.com/office/officeart/2018/2/layout/IconVerticalSolidList"/>
    <dgm:cxn modelId="{ED9F5414-5018-4FFC-8C43-625D0F6EC6DE}" type="presParOf" srcId="{E95D9EDE-A3F4-4D2A-934B-451CBB623563}" destId="{5563F931-A4A1-435E-8ECF-6132E91F14BE}" srcOrd="3" destOrd="0" presId="urn:microsoft.com/office/officeart/2018/2/layout/IconVerticalSolidList"/>
    <dgm:cxn modelId="{D2935479-EA8C-4B10-ABBD-A7AF64D97090}" type="presParOf" srcId="{0DC0DFD7-B2D6-4B0B-BBF3-A37F46F7353A}" destId="{1809E82A-E7B8-4EAB-92BB-3EFFB5C69435}" srcOrd="3" destOrd="0" presId="urn:microsoft.com/office/officeart/2018/2/layout/IconVerticalSolidList"/>
    <dgm:cxn modelId="{D73F06FB-D36D-4759-AB7E-32872FD72B58}" type="presParOf" srcId="{0DC0DFD7-B2D6-4B0B-BBF3-A37F46F7353A}" destId="{AF5C29A6-C343-4D76-9C2E-5A882D6596C1}" srcOrd="4" destOrd="0" presId="urn:microsoft.com/office/officeart/2018/2/layout/IconVerticalSolidList"/>
    <dgm:cxn modelId="{E1A2AE1C-3A7D-459A-A7FB-AC9740C2526D}" type="presParOf" srcId="{AF5C29A6-C343-4D76-9C2E-5A882D6596C1}" destId="{480E0B47-0EF6-4C53-B24E-D8C2C762454C}" srcOrd="0" destOrd="0" presId="urn:microsoft.com/office/officeart/2018/2/layout/IconVerticalSolidList"/>
    <dgm:cxn modelId="{ECEFFF98-B4A3-431B-A7C3-6384CA9D826F}" type="presParOf" srcId="{AF5C29A6-C343-4D76-9C2E-5A882D6596C1}" destId="{5F2EF017-71E7-41E0-B689-6A12C6B3BECA}" srcOrd="1" destOrd="0" presId="urn:microsoft.com/office/officeart/2018/2/layout/IconVerticalSolidList"/>
    <dgm:cxn modelId="{0EB48C9B-D7CA-4351-AB21-3B57B66F896E}" type="presParOf" srcId="{AF5C29A6-C343-4D76-9C2E-5A882D6596C1}" destId="{5AB471CE-755F-4065-8EB8-B8FF20C37E30}" srcOrd="2" destOrd="0" presId="urn:microsoft.com/office/officeart/2018/2/layout/IconVerticalSolidList"/>
    <dgm:cxn modelId="{7E810EFF-164D-419B-8F58-A2F96D3B8EF4}" type="presParOf" srcId="{AF5C29A6-C343-4D76-9C2E-5A882D6596C1}" destId="{A5B8807C-5731-4614-89B0-60C57801599C}" srcOrd="3" destOrd="0" presId="urn:microsoft.com/office/officeart/2018/2/layout/IconVerticalSolidList"/>
    <dgm:cxn modelId="{E7D616A1-625B-44F9-B258-92EBEBF1DD9A}" type="presParOf" srcId="{0DC0DFD7-B2D6-4B0B-BBF3-A37F46F7353A}" destId="{18381963-ECB5-413A-97E3-49E3932AF876}" srcOrd="5" destOrd="0" presId="urn:microsoft.com/office/officeart/2018/2/layout/IconVerticalSolidList"/>
    <dgm:cxn modelId="{E7DFABC3-D3CC-42BB-B1C9-1CC5BFD23F8A}" type="presParOf" srcId="{0DC0DFD7-B2D6-4B0B-BBF3-A37F46F7353A}" destId="{9D3B0F08-6135-4C1D-BA46-83810C42FFF1}" srcOrd="6" destOrd="0" presId="urn:microsoft.com/office/officeart/2018/2/layout/IconVerticalSolidList"/>
    <dgm:cxn modelId="{6C60D74C-3EBB-4258-8A41-FF0CC8BD686E}" type="presParOf" srcId="{9D3B0F08-6135-4C1D-BA46-83810C42FFF1}" destId="{F573D1E9-5423-48F4-992A-B053C47E708D}" srcOrd="0" destOrd="0" presId="urn:microsoft.com/office/officeart/2018/2/layout/IconVerticalSolidList"/>
    <dgm:cxn modelId="{8FB2D3F7-7336-425E-8485-DA153EA7E5CB}" type="presParOf" srcId="{9D3B0F08-6135-4C1D-BA46-83810C42FFF1}" destId="{A537343A-CDF2-4117-8E42-84501EBC0405}" srcOrd="1" destOrd="0" presId="urn:microsoft.com/office/officeart/2018/2/layout/IconVerticalSolidList"/>
    <dgm:cxn modelId="{757F6A6B-98D1-4C37-9A8E-E7E17E29517E}" type="presParOf" srcId="{9D3B0F08-6135-4C1D-BA46-83810C42FFF1}" destId="{5AA8D386-3C94-4EB4-A377-89887E80EC91}" srcOrd="2" destOrd="0" presId="urn:microsoft.com/office/officeart/2018/2/layout/IconVerticalSolidList"/>
    <dgm:cxn modelId="{95663115-F4D7-413D-8BEF-070FA5325BD5}" type="presParOf" srcId="{9D3B0F08-6135-4C1D-BA46-83810C42FFF1}" destId="{B988E243-2197-41CA-A7FC-9A92D5514F63}" srcOrd="3" destOrd="0" presId="urn:microsoft.com/office/officeart/2018/2/layout/IconVerticalSolidList"/>
    <dgm:cxn modelId="{FE6AF735-CACB-45EF-A1EA-5350DBD691E4}" type="presParOf" srcId="{0DC0DFD7-B2D6-4B0B-BBF3-A37F46F7353A}" destId="{56FE0E59-DFC0-4649-BE93-0796D2D041B3}" srcOrd="7" destOrd="0" presId="urn:microsoft.com/office/officeart/2018/2/layout/IconVerticalSolidList"/>
    <dgm:cxn modelId="{85FCBAEB-26AD-473C-99A8-1C7E81700D39}" type="presParOf" srcId="{0DC0DFD7-B2D6-4B0B-BBF3-A37F46F7353A}" destId="{6EECC7BE-7D12-4C00-98BB-DF8EAA3A367B}" srcOrd="8" destOrd="0" presId="urn:microsoft.com/office/officeart/2018/2/layout/IconVerticalSolidList"/>
    <dgm:cxn modelId="{9A4B9A72-90AC-446D-B319-5624EEE9529F}" type="presParOf" srcId="{6EECC7BE-7D12-4C00-98BB-DF8EAA3A367B}" destId="{A571BB4A-28CC-420D-BD22-EB7E377A11A5}" srcOrd="0" destOrd="0" presId="urn:microsoft.com/office/officeart/2018/2/layout/IconVerticalSolidList"/>
    <dgm:cxn modelId="{866A8064-6D30-4120-B6B2-4F3EAB40F765}" type="presParOf" srcId="{6EECC7BE-7D12-4C00-98BB-DF8EAA3A367B}" destId="{E088493D-CC5A-4516-A469-1457D1484EF9}" srcOrd="1" destOrd="0" presId="urn:microsoft.com/office/officeart/2018/2/layout/IconVerticalSolidList"/>
    <dgm:cxn modelId="{70477847-D4E4-435E-BE19-D7594AD2A39C}" type="presParOf" srcId="{6EECC7BE-7D12-4C00-98BB-DF8EAA3A367B}" destId="{B0FD780A-CEE4-48CC-91BD-1BB67C354E2E}" srcOrd="2" destOrd="0" presId="urn:microsoft.com/office/officeart/2018/2/layout/IconVerticalSolidList"/>
    <dgm:cxn modelId="{903D51DC-044B-40F2-916D-1CC8E8C616F7}" type="presParOf" srcId="{6EECC7BE-7D12-4C00-98BB-DF8EAA3A367B}" destId="{390FDB36-52D5-42D2-B550-1DEE7652706A}" srcOrd="3" destOrd="0" presId="urn:microsoft.com/office/officeart/2018/2/layout/IconVerticalSolidList"/>
    <dgm:cxn modelId="{CB0C374A-B368-48AA-BFB3-ADED399C8E40}" type="presParOf" srcId="{0DC0DFD7-B2D6-4B0B-BBF3-A37F46F7353A}" destId="{B767128A-5575-4F53-BCBF-399984A4BF86}" srcOrd="9" destOrd="0" presId="urn:microsoft.com/office/officeart/2018/2/layout/IconVerticalSolidList"/>
    <dgm:cxn modelId="{412C993F-080D-4CE3-97B1-8C25AE0D72D4}" type="presParOf" srcId="{0DC0DFD7-B2D6-4B0B-BBF3-A37F46F7353A}" destId="{8B049804-9AD9-4259-AA4E-56BFD2AAD42C}" srcOrd="10" destOrd="0" presId="urn:microsoft.com/office/officeart/2018/2/layout/IconVerticalSolidList"/>
    <dgm:cxn modelId="{A8104D22-F3A8-4032-81AE-93532553327A}" type="presParOf" srcId="{8B049804-9AD9-4259-AA4E-56BFD2AAD42C}" destId="{87D4B1A0-E0AC-482D-BD32-B7E218B926DE}" srcOrd="0" destOrd="0" presId="urn:microsoft.com/office/officeart/2018/2/layout/IconVerticalSolidList"/>
    <dgm:cxn modelId="{4CCA2C3C-C5B7-43A2-8A0F-597D2A081642}" type="presParOf" srcId="{8B049804-9AD9-4259-AA4E-56BFD2AAD42C}" destId="{0876EEFB-C682-4C0C-860B-824EBCFB3C69}" srcOrd="1" destOrd="0" presId="urn:microsoft.com/office/officeart/2018/2/layout/IconVerticalSolidList"/>
    <dgm:cxn modelId="{46A8F966-F6DA-4E61-A1C3-70902FFAAA24}" type="presParOf" srcId="{8B049804-9AD9-4259-AA4E-56BFD2AAD42C}" destId="{ED6C0844-CBF2-4221-9E59-E1D0DEEE93D1}" srcOrd="2" destOrd="0" presId="urn:microsoft.com/office/officeart/2018/2/layout/IconVerticalSolidList"/>
    <dgm:cxn modelId="{0B66CA75-51F6-48AA-B89F-2D879FB71C25}" type="presParOf" srcId="{8B049804-9AD9-4259-AA4E-56BFD2AAD42C}" destId="{C7DB8866-4C09-4D89-AB7E-B462A89127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17F5C-95D2-4E4F-AEAE-6ADB0788D8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C10FFA2-E145-4B61-9594-EE572AB0B28E}">
      <dgm:prSet custT="1"/>
      <dgm:spPr/>
      <dgm:t>
        <a:bodyPr/>
        <a:lstStyle/>
        <a:p>
          <a:r>
            <a:rPr lang="pl-PL" sz="1300" b="1" dirty="0"/>
            <a:t>Finansowe</a:t>
          </a:r>
          <a:r>
            <a:rPr lang="pl-PL" sz="1300" dirty="0"/>
            <a:t> </a:t>
          </a:r>
          <a:br>
            <a:rPr lang="pl-PL" sz="1300" dirty="0"/>
          </a:br>
          <a:r>
            <a:rPr lang="pl-PL" sz="1300" dirty="0"/>
            <a:t>UJ wydaje min. 15 mln zł rocznie na energię elektryczną </a:t>
          </a:r>
          <a:br>
            <a:rPr lang="pl-PL" sz="1300" dirty="0"/>
          </a:br>
          <a:r>
            <a:rPr lang="pl-PL" sz="1100" dirty="0"/>
            <a:t>(dane z roku 2021, ceny energii w 2024 roku są dwukrotnie wyższe niż w 2021)</a:t>
          </a:r>
          <a:endParaRPr lang="en-US" sz="1300" dirty="0"/>
        </a:p>
      </dgm:t>
    </dgm:pt>
    <dgm:pt modelId="{C9F0AC19-552B-4EFE-821E-1D978F11C23A}" type="parTrans" cxnId="{398BF826-ABBB-4402-B6D8-AB2EC16F52D1}">
      <dgm:prSet/>
      <dgm:spPr/>
      <dgm:t>
        <a:bodyPr/>
        <a:lstStyle/>
        <a:p>
          <a:endParaRPr lang="en-US"/>
        </a:p>
      </dgm:t>
    </dgm:pt>
    <dgm:pt modelId="{3FB20871-15F5-4B99-B4FA-615F55F5B922}" type="sibTrans" cxnId="{398BF826-ABBB-4402-B6D8-AB2EC16F52D1}">
      <dgm:prSet/>
      <dgm:spPr/>
      <dgm:t>
        <a:bodyPr/>
        <a:lstStyle/>
        <a:p>
          <a:endParaRPr lang="en-US"/>
        </a:p>
      </dgm:t>
    </dgm:pt>
    <dgm:pt modelId="{804DE07E-834E-44CD-9F4C-D79E4BC4CD71}">
      <dgm:prSet custT="1"/>
      <dgm:spPr/>
      <dgm:t>
        <a:bodyPr/>
        <a:lstStyle/>
        <a:p>
          <a:r>
            <a:rPr lang="pl-PL" sz="1300" b="1" dirty="0"/>
            <a:t>Naukowe</a:t>
          </a:r>
          <a:br>
            <a:rPr lang="pl-PL" sz="1300" b="1" dirty="0"/>
          </a:br>
          <a:r>
            <a:rPr lang="pl-PL" sz="1300" dirty="0"/>
            <a:t>Audyt energetyczny, doświadczenia i dane zbierane w trakcie modernizacji systemu energetycznego UJ są cennymi danymi naukowymi, publikowalnymi w wysoko punktowanych czasopismach naukowych</a:t>
          </a:r>
          <a:endParaRPr lang="en-US" sz="1300" dirty="0"/>
        </a:p>
      </dgm:t>
    </dgm:pt>
    <dgm:pt modelId="{1ABFE7A6-51A2-412E-AF23-3A1F1BACA412}" type="parTrans" cxnId="{E126BF81-BF61-4199-B3D0-E06DE0F50626}">
      <dgm:prSet/>
      <dgm:spPr/>
      <dgm:t>
        <a:bodyPr/>
        <a:lstStyle/>
        <a:p>
          <a:endParaRPr lang="en-US"/>
        </a:p>
      </dgm:t>
    </dgm:pt>
    <dgm:pt modelId="{55FBC9BA-1310-4683-AE7A-A57B5011CC0C}" type="sibTrans" cxnId="{E126BF81-BF61-4199-B3D0-E06DE0F50626}">
      <dgm:prSet/>
      <dgm:spPr/>
      <dgm:t>
        <a:bodyPr/>
        <a:lstStyle/>
        <a:p>
          <a:endParaRPr lang="en-US"/>
        </a:p>
      </dgm:t>
    </dgm:pt>
    <dgm:pt modelId="{FC604C6F-EBDB-4AC7-ADF7-01215ADA8699}">
      <dgm:prSet custT="1"/>
      <dgm:spPr/>
      <dgm:t>
        <a:bodyPr/>
        <a:lstStyle/>
        <a:p>
          <a:r>
            <a:rPr lang="pl-PL" sz="1300" b="1" dirty="0"/>
            <a:t>Prestiżowe</a:t>
          </a:r>
          <a:br>
            <a:rPr lang="pl-PL" sz="1300" b="1" dirty="0"/>
          </a:br>
          <a:r>
            <a:rPr lang="pl-PL" sz="1300" dirty="0"/>
            <a:t>Wciąż możemy być pierwszym uniwersytetem w rejonie Europy środkowo-wschodniej, który osiągnie neutralność klimatyczną</a:t>
          </a:r>
          <a:endParaRPr lang="en-US" sz="1300" dirty="0"/>
        </a:p>
      </dgm:t>
    </dgm:pt>
    <dgm:pt modelId="{C2CD5E1F-B7FE-4A96-B05A-B51FFA57D28E}" type="parTrans" cxnId="{1FEC003C-E628-416D-B198-D7F4894D3A85}">
      <dgm:prSet/>
      <dgm:spPr/>
      <dgm:t>
        <a:bodyPr/>
        <a:lstStyle/>
        <a:p>
          <a:endParaRPr lang="en-US"/>
        </a:p>
      </dgm:t>
    </dgm:pt>
    <dgm:pt modelId="{BC36B1A9-6572-4E33-A47B-05A03D500934}" type="sibTrans" cxnId="{1FEC003C-E628-416D-B198-D7F4894D3A85}">
      <dgm:prSet/>
      <dgm:spPr/>
      <dgm:t>
        <a:bodyPr/>
        <a:lstStyle/>
        <a:p>
          <a:endParaRPr lang="en-US"/>
        </a:p>
      </dgm:t>
    </dgm:pt>
    <dgm:pt modelId="{3D43392C-A95B-4AC2-A931-06841A23D9F8}">
      <dgm:prSet custT="1"/>
      <dgm:spPr/>
      <dgm:t>
        <a:bodyPr/>
        <a:lstStyle/>
        <a:p>
          <a:r>
            <a:rPr lang="pl-PL" sz="1300" b="1" dirty="0"/>
            <a:t>Środowiskowe</a:t>
          </a:r>
          <a:r>
            <a:rPr lang="pl-PL" sz="1300" dirty="0"/>
            <a:t> </a:t>
          </a:r>
          <a:br>
            <a:rPr lang="pl-PL" sz="1300" dirty="0"/>
          </a:br>
          <a:r>
            <a:rPr lang="pl-PL" sz="1300" dirty="0"/>
            <a:t>17 246 ton ekwiwalentu CO</a:t>
          </a:r>
          <a:r>
            <a:rPr lang="pl-PL" sz="1300" baseline="-25000" dirty="0"/>
            <a:t>2</a:t>
          </a:r>
          <a:r>
            <a:rPr lang="pl-PL" sz="1300" dirty="0"/>
            <a:t> </a:t>
          </a:r>
          <a:br>
            <a:rPr lang="pl-PL" sz="1300" dirty="0"/>
          </a:br>
          <a:r>
            <a:rPr lang="pl-PL" sz="1300" dirty="0"/>
            <a:t>=</a:t>
          </a:r>
          <a:br>
            <a:rPr lang="pl-PL" sz="1300" dirty="0"/>
          </a:br>
          <a:r>
            <a:rPr lang="pl-PL" sz="1300" dirty="0"/>
            <a:t>8 762,3 ton węgla </a:t>
          </a:r>
          <a:br>
            <a:rPr lang="pl-PL" sz="1300" dirty="0"/>
          </a:br>
          <a:r>
            <a:rPr lang="pl-PL" sz="1300" dirty="0"/>
            <a:t>7 345 708 litrów benzyny </a:t>
          </a:r>
          <a:br>
            <a:rPr lang="pl-PL" sz="1300" dirty="0"/>
          </a:br>
          <a:r>
            <a:rPr lang="pl-PL" sz="1300" dirty="0"/>
            <a:t>3 838 pojazdów spalinowych </a:t>
          </a:r>
          <a:br>
            <a:rPr lang="pl-PL" sz="1300" dirty="0"/>
          </a:br>
          <a:endParaRPr lang="en-US" sz="1300" dirty="0"/>
        </a:p>
      </dgm:t>
    </dgm:pt>
    <dgm:pt modelId="{56C8D3F4-383B-4E22-8A3C-93B5F7F17FD3}" type="parTrans" cxnId="{601708F6-8E46-4982-861E-88A9A68165C1}">
      <dgm:prSet/>
      <dgm:spPr/>
      <dgm:t>
        <a:bodyPr/>
        <a:lstStyle/>
        <a:p>
          <a:endParaRPr lang="en-US"/>
        </a:p>
      </dgm:t>
    </dgm:pt>
    <dgm:pt modelId="{1A5ED1AF-F0CB-48E0-9765-758F77174316}" type="sibTrans" cxnId="{601708F6-8E46-4982-861E-88A9A68165C1}">
      <dgm:prSet/>
      <dgm:spPr/>
      <dgm:t>
        <a:bodyPr/>
        <a:lstStyle/>
        <a:p>
          <a:endParaRPr lang="en-US"/>
        </a:p>
      </dgm:t>
    </dgm:pt>
    <dgm:pt modelId="{CC71C74A-83E7-448D-9183-32C4AF020381}">
      <dgm:prSet custT="1"/>
      <dgm:spPr/>
      <dgm:t>
        <a:bodyPr/>
        <a:lstStyle/>
        <a:p>
          <a:r>
            <a:rPr lang="pl-PL" sz="1300" b="1" dirty="0"/>
            <a:t>Edukacyjne</a:t>
          </a:r>
          <a:br>
            <a:rPr lang="pl-PL" sz="1300" b="1" dirty="0"/>
          </a:br>
          <a:r>
            <a:rPr lang="pl-PL" sz="1300" dirty="0"/>
            <a:t>Wzór instytucjonalny oraz bezpośrednia prezentacja dobrych praktyk energetycznych</a:t>
          </a:r>
          <a:endParaRPr lang="en-US" sz="1300" dirty="0"/>
        </a:p>
      </dgm:t>
    </dgm:pt>
    <dgm:pt modelId="{7951AAA4-163A-4302-BA96-EC3C109D926F}" type="parTrans" cxnId="{A97A37A5-1AD2-4D92-A458-07A68CDC5F6E}">
      <dgm:prSet/>
      <dgm:spPr/>
      <dgm:t>
        <a:bodyPr/>
        <a:lstStyle/>
        <a:p>
          <a:endParaRPr lang="en-US"/>
        </a:p>
      </dgm:t>
    </dgm:pt>
    <dgm:pt modelId="{BF001AFD-BF83-4695-852F-CDAD190C69DB}" type="sibTrans" cxnId="{A97A37A5-1AD2-4D92-A458-07A68CDC5F6E}">
      <dgm:prSet/>
      <dgm:spPr/>
      <dgm:t>
        <a:bodyPr/>
        <a:lstStyle/>
        <a:p>
          <a:endParaRPr lang="en-US"/>
        </a:p>
      </dgm:t>
    </dgm:pt>
    <dgm:pt modelId="{EF9264E1-1898-4B6E-991B-33288B9A211E}" type="pres">
      <dgm:prSet presAssocID="{AE817F5C-95D2-4E4F-AEAE-6ADB0788D86E}" presName="root" presStyleCnt="0">
        <dgm:presLayoutVars>
          <dgm:dir/>
          <dgm:resizeHandles val="exact"/>
        </dgm:presLayoutVars>
      </dgm:prSet>
      <dgm:spPr/>
    </dgm:pt>
    <dgm:pt modelId="{471C7BBC-74FA-46EC-89A6-1A9EA4DFCFBE}" type="pres">
      <dgm:prSet presAssocID="{6C10FFA2-E145-4B61-9594-EE572AB0B28E}" presName="compNode" presStyleCnt="0"/>
      <dgm:spPr/>
    </dgm:pt>
    <dgm:pt modelId="{5FA93D13-EED9-4408-8F02-47C6B3529579}" type="pres">
      <dgm:prSet presAssocID="{6C10FFA2-E145-4B61-9594-EE572AB0B28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99028958-E182-4F33-9E82-2ADAA28C06A0}" type="pres">
      <dgm:prSet presAssocID="{6C10FFA2-E145-4B61-9594-EE572AB0B28E}" presName="spaceRect" presStyleCnt="0"/>
      <dgm:spPr/>
    </dgm:pt>
    <dgm:pt modelId="{F598C5FA-0A7D-485A-8D79-B58B8B545D05}" type="pres">
      <dgm:prSet presAssocID="{6C10FFA2-E145-4B61-9594-EE572AB0B28E}" presName="textRect" presStyleLbl="revTx" presStyleIdx="0" presStyleCnt="5">
        <dgm:presLayoutVars>
          <dgm:chMax val="1"/>
          <dgm:chPref val="1"/>
        </dgm:presLayoutVars>
      </dgm:prSet>
      <dgm:spPr/>
    </dgm:pt>
    <dgm:pt modelId="{EE9224CB-59C6-4D57-A8C7-D4C673269D6E}" type="pres">
      <dgm:prSet presAssocID="{3FB20871-15F5-4B99-B4FA-615F55F5B922}" presName="sibTrans" presStyleCnt="0"/>
      <dgm:spPr/>
    </dgm:pt>
    <dgm:pt modelId="{97D17855-94C8-4EE1-8D92-F2B62DCABDF8}" type="pres">
      <dgm:prSet presAssocID="{804DE07E-834E-44CD-9F4C-D79E4BC4CD71}" presName="compNode" presStyleCnt="0"/>
      <dgm:spPr/>
    </dgm:pt>
    <dgm:pt modelId="{759C42A8-2DDA-4408-B13E-0A6CC2C098DB}" type="pres">
      <dgm:prSet presAssocID="{804DE07E-834E-44CD-9F4C-D79E4BC4CD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E2A72909-3DAF-443C-976F-8DDC675FF7DD}" type="pres">
      <dgm:prSet presAssocID="{804DE07E-834E-44CD-9F4C-D79E4BC4CD71}" presName="spaceRect" presStyleCnt="0"/>
      <dgm:spPr/>
    </dgm:pt>
    <dgm:pt modelId="{2EBE6BBB-DDC6-4E24-A7AA-BCE6064D79F7}" type="pres">
      <dgm:prSet presAssocID="{804DE07E-834E-44CD-9F4C-D79E4BC4CD71}" presName="textRect" presStyleLbl="revTx" presStyleIdx="1" presStyleCnt="5">
        <dgm:presLayoutVars>
          <dgm:chMax val="1"/>
          <dgm:chPref val="1"/>
        </dgm:presLayoutVars>
      </dgm:prSet>
      <dgm:spPr/>
    </dgm:pt>
    <dgm:pt modelId="{41D3BF38-A800-4FC7-9D97-02D5EF781592}" type="pres">
      <dgm:prSet presAssocID="{55FBC9BA-1310-4683-AE7A-A57B5011CC0C}" presName="sibTrans" presStyleCnt="0"/>
      <dgm:spPr/>
    </dgm:pt>
    <dgm:pt modelId="{2A7E6536-6984-40DF-96F6-F674DC92EF8C}" type="pres">
      <dgm:prSet presAssocID="{FC604C6F-EBDB-4AC7-ADF7-01215ADA8699}" presName="compNode" presStyleCnt="0"/>
      <dgm:spPr/>
    </dgm:pt>
    <dgm:pt modelId="{17FB5996-779C-4BE2-A614-6578DDFBE9EE}" type="pres">
      <dgm:prSet presAssocID="{FC604C6F-EBDB-4AC7-ADF7-01215ADA869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loo"/>
        </a:ext>
      </dgm:extLst>
    </dgm:pt>
    <dgm:pt modelId="{2FF1F941-BC90-4439-9A75-8FDECD71C87C}" type="pres">
      <dgm:prSet presAssocID="{FC604C6F-EBDB-4AC7-ADF7-01215ADA8699}" presName="spaceRect" presStyleCnt="0"/>
      <dgm:spPr/>
    </dgm:pt>
    <dgm:pt modelId="{8BD76E20-0874-4FCA-81AB-006C2CCB4C74}" type="pres">
      <dgm:prSet presAssocID="{FC604C6F-EBDB-4AC7-ADF7-01215ADA8699}" presName="textRect" presStyleLbl="revTx" presStyleIdx="2" presStyleCnt="5">
        <dgm:presLayoutVars>
          <dgm:chMax val="1"/>
          <dgm:chPref val="1"/>
        </dgm:presLayoutVars>
      </dgm:prSet>
      <dgm:spPr/>
    </dgm:pt>
    <dgm:pt modelId="{CC4A2D7A-B296-45E1-AAD2-5165681E23B9}" type="pres">
      <dgm:prSet presAssocID="{BC36B1A9-6572-4E33-A47B-05A03D500934}" presName="sibTrans" presStyleCnt="0"/>
      <dgm:spPr/>
    </dgm:pt>
    <dgm:pt modelId="{0D558BF2-FE51-4331-96F7-3CC4894930AC}" type="pres">
      <dgm:prSet presAssocID="{3D43392C-A95B-4AC2-A931-06841A23D9F8}" presName="compNode" presStyleCnt="0"/>
      <dgm:spPr/>
    </dgm:pt>
    <dgm:pt modelId="{AB0FC388-3E15-4327-8C96-E5B015894F21}" type="pres">
      <dgm:prSet presAssocID="{3D43392C-A95B-4AC2-A931-06841A23D9F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57A9C9B-89E5-46C0-95B8-098634149987}" type="pres">
      <dgm:prSet presAssocID="{3D43392C-A95B-4AC2-A931-06841A23D9F8}" presName="spaceRect" presStyleCnt="0"/>
      <dgm:spPr/>
    </dgm:pt>
    <dgm:pt modelId="{F935E647-2D9B-4B21-9B45-464B6F12EC38}" type="pres">
      <dgm:prSet presAssocID="{3D43392C-A95B-4AC2-A931-06841A23D9F8}" presName="textRect" presStyleLbl="revTx" presStyleIdx="3" presStyleCnt="5" custScaleX="115647">
        <dgm:presLayoutVars>
          <dgm:chMax val="1"/>
          <dgm:chPref val="1"/>
        </dgm:presLayoutVars>
      </dgm:prSet>
      <dgm:spPr/>
    </dgm:pt>
    <dgm:pt modelId="{37633FB7-C973-4847-B109-EBFB7FF66B0E}" type="pres">
      <dgm:prSet presAssocID="{1A5ED1AF-F0CB-48E0-9765-758F77174316}" presName="sibTrans" presStyleCnt="0"/>
      <dgm:spPr/>
    </dgm:pt>
    <dgm:pt modelId="{5D962AE3-1308-45FD-A367-761C7BCE412F}" type="pres">
      <dgm:prSet presAssocID="{CC71C74A-83E7-448D-9183-32C4AF020381}" presName="compNode" presStyleCnt="0"/>
      <dgm:spPr/>
    </dgm:pt>
    <dgm:pt modelId="{3F89E8C6-97A6-4F25-AC4F-29DC76CF08E1}" type="pres">
      <dgm:prSet presAssocID="{CC71C74A-83E7-448D-9183-32C4AF02038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uczyciel"/>
        </a:ext>
      </dgm:extLst>
    </dgm:pt>
    <dgm:pt modelId="{8253EFB0-52DB-40D7-9360-985E6FDEAFCA}" type="pres">
      <dgm:prSet presAssocID="{CC71C74A-83E7-448D-9183-32C4AF020381}" presName="spaceRect" presStyleCnt="0"/>
      <dgm:spPr/>
    </dgm:pt>
    <dgm:pt modelId="{16DB8033-8B4E-40CC-8824-860D69B4827D}" type="pres">
      <dgm:prSet presAssocID="{CC71C74A-83E7-448D-9183-32C4AF02038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1A33202-A448-44B9-AFB8-4DB69A3C4097}" type="presOf" srcId="{6C10FFA2-E145-4B61-9594-EE572AB0B28E}" destId="{F598C5FA-0A7D-485A-8D79-B58B8B545D05}" srcOrd="0" destOrd="0" presId="urn:microsoft.com/office/officeart/2018/2/layout/IconLabelList"/>
    <dgm:cxn modelId="{039B5904-78BE-459C-B754-7032F34915F2}" type="presOf" srcId="{804DE07E-834E-44CD-9F4C-D79E4BC4CD71}" destId="{2EBE6BBB-DDC6-4E24-A7AA-BCE6064D79F7}" srcOrd="0" destOrd="0" presId="urn:microsoft.com/office/officeart/2018/2/layout/IconLabelList"/>
    <dgm:cxn modelId="{55A30313-5CCA-41E8-A6D1-5BBF40FCA383}" type="presOf" srcId="{3D43392C-A95B-4AC2-A931-06841A23D9F8}" destId="{F935E647-2D9B-4B21-9B45-464B6F12EC38}" srcOrd="0" destOrd="0" presId="urn:microsoft.com/office/officeart/2018/2/layout/IconLabelList"/>
    <dgm:cxn modelId="{0A0FC91B-5BF3-43BB-B4DC-86D57F582825}" type="presOf" srcId="{AE817F5C-95D2-4E4F-AEAE-6ADB0788D86E}" destId="{EF9264E1-1898-4B6E-991B-33288B9A211E}" srcOrd="0" destOrd="0" presId="urn:microsoft.com/office/officeart/2018/2/layout/IconLabelList"/>
    <dgm:cxn modelId="{BEB80020-905D-409E-B61A-CA0F367455BE}" type="presOf" srcId="{FC604C6F-EBDB-4AC7-ADF7-01215ADA8699}" destId="{8BD76E20-0874-4FCA-81AB-006C2CCB4C74}" srcOrd="0" destOrd="0" presId="urn:microsoft.com/office/officeart/2018/2/layout/IconLabelList"/>
    <dgm:cxn modelId="{398BF826-ABBB-4402-B6D8-AB2EC16F52D1}" srcId="{AE817F5C-95D2-4E4F-AEAE-6ADB0788D86E}" destId="{6C10FFA2-E145-4B61-9594-EE572AB0B28E}" srcOrd="0" destOrd="0" parTransId="{C9F0AC19-552B-4EFE-821E-1D978F11C23A}" sibTransId="{3FB20871-15F5-4B99-B4FA-615F55F5B922}"/>
    <dgm:cxn modelId="{1FEC003C-E628-416D-B198-D7F4894D3A85}" srcId="{AE817F5C-95D2-4E4F-AEAE-6ADB0788D86E}" destId="{FC604C6F-EBDB-4AC7-ADF7-01215ADA8699}" srcOrd="2" destOrd="0" parTransId="{C2CD5E1F-B7FE-4A96-B05A-B51FFA57D28E}" sibTransId="{BC36B1A9-6572-4E33-A47B-05A03D500934}"/>
    <dgm:cxn modelId="{63C18741-5832-40CE-8F83-F43AF894125C}" type="presOf" srcId="{CC71C74A-83E7-448D-9183-32C4AF020381}" destId="{16DB8033-8B4E-40CC-8824-860D69B4827D}" srcOrd="0" destOrd="0" presId="urn:microsoft.com/office/officeart/2018/2/layout/IconLabelList"/>
    <dgm:cxn modelId="{E126BF81-BF61-4199-B3D0-E06DE0F50626}" srcId="{AE817F5C-95D2-4E4F-AEAE-6ADB0788D86E}" destId="{804DE07E-834E-44CD-9F4C-D79E4BC4CD71}" srcOrd="1" destOrd="0" parTransId="{1ABFE7A6-51A2-412E-AF23-3A1F1BACA412}" sibTransId="{55FBC9BA-1310-4683-AE7A-A57B5011CC0C}"/>
    <dgm:cxn modelId="{A97A37A5-1AD2-4D92-A458-07A68CDC5F6E}" srcId="{AE817F5C-95D2-4E4F-AEAE-6ADB0788D86E}" destId="{CC71C74A-83E7-448D-9183-32C4AF020381}" srcOrd="4" destOrd="0" parTransId="{7951AAA4-163A-4302-BA96-EC3C109D926F}" sibTransId="{BF001AFD-BF83-4695-852F-CDAD190C69DB}"/>
    <dgm:cxn modelId="{601708F6-8E46-4982-861E-88A9A68165C1}" srcId="{AE817F5C-95D2-4E4F-AEAE-6ADB0788D86E}" destId="{3D43392C-A95B-4AC2-A931-06841A23D9F8}" srcOrd="3" destOrd="0" parTransId="{56C8D3F4-383B-4E22-8A3C-93B5F7F17FD3}" sibTransId="{1A5ED1AF-F0CB-48E0-9765-758F77174316}"/>
    <dgm:cxn modelId="{5FB1C6AC-C304-47BE-8002-7CA6ADAF2E35}" type="presParOf" srcId="{EF9264E1-1898-4B6E-991B-33288B9A211E}" destId="{471C7BBC-74FA-46EC-89A6-1A9EA4DFCFBE}" srcOrd="0" destOrd="0" presId="urn:microsoft.com/office/officeart/2018/2/layout/IconLabelList"/>
    <dgm:cxn modelId="{B6C32FA7-F197-428A-BA7F-1585F077C686}" type="presParOf" srcId="{471C7BBC-74FA-46EC-89A6-1A9EA4DFCFBE}" destId="{5FA93D13-EED9-4408-8F02-47C6B3529579}" srcOrd="0" destOrd="0" presId="urn:microsoft.com/office/officeart/2018/2/layout/IconLabelList"/>
    <dgm:cxn modelId="{3160EB4F-62C1-4A69-ACE6-679D312152C0}" type="presParOf" srcId="{471C7BBC-74FA-46EC-89A6-1A9EA4DFCFBE}" destId="{99028958-E182-4F33-9E82-2ADAA28C06A0}" srcOrd="1" destOrd="0" presId="urn:microsoft.com/office/officeart/2018/2/layout/IconLabelList"/>
    <dgm:cxn modelId="{D0E494B0-2DFF-4282-962F-D3B30544CC39}" type="presParOf" srcId="{471C7BBC-74FA-46EC-89A6-1A9EA4DFCFBE}" destId="{F598C5FA-0A7D-485A-8D79-B58B8B545D05}" srcOrd="2" destOrd="0" presId="urn:microsoft.com/office/officeart/2018/2/layout/IconLabelList"/>
    <dgm:cxn modelId="{74138BAA-FD1E-48C2-A1A0-C23E4CEC952D}" type="presParOf" srcId="{EF9264E1-1898-4B6E-991B-33288B9A211E}" destId="{EE9224CB-59C6-4D57-A8C7-D4C673269D6E}" srcOrd="1" destOrd="0" presId="urn:microsoft.com/office/officeart/2018/2/layout/IconLabelList"/>
    <dgm:cxn modelId="{210FCBC5-E51C-462F-BDAA-0F268D66B0AA}" type="presParOf" srcId="{EF9264E1-1898-4B6E-991B-33288B9A211E}" destId="{97D17855-94C8-4EE1-8D92-F2B62DCABDF8}" srcOrd="2" destOrd="0" presId="urn:microsoft.com/office/officeart/2018/2/layout/IconLabelList"/>
    <dgm:cxn modelId="{B0CA59AA-8752-419F-BAE3-572C3A3D9542}" type="presParOf" srcId="{97D17855-94C8-4EE1-8D92-F2B62DCABDF8}" destId="{759C42A8-2DDA-4408-B13E-0A6CC2C098DB}" srcOrd="0" destOrd="0" presId="urn:microsoft.com/office/officeart/2018/2/layout/IconLabelList"/>
    <dgm:cxn modelId="{C949FFB6-4257-4548-A734-051A910770FB}" type="presParOf" srcId="{97D17855-94C8-4EE1-8D92-F2B62DCABDF8}" destId="{E2A72909-3DAF-443C-976F-8DDC675FF7DD}" srcOrd="1" destOrd="0" presId="urn:microsoft.com/office/officeart/2018/2/layout/IconLabelList"/>
    <dgm:cxn modelId="{DAEEB949-6E2C-4793-AD77-CE028F41AEDA}" type="presParOf" srcId="{97D17855-94C8-4EE1-8D92-F2B62DCABDF8}" destId="{2EBE6BBB-DDC6-4E24-A7AA-BCE6064D79F7}" srcOrd="2" destOrd="0" presId="urn:microsoft.com/office/officeart/2018/2/layout/IconLabelList"/>
    <dgm:cxn modelId="{394473DE-E819-41CD-9D02-3F900BFC1316}" type="presParOf" srcId="{EF9264E1-1898-4B6E-991B-33288B9A211E}" destId="{41D3BF38-A800-4FC7-9D97-02D5EF781592}" srcOrd="3" destOrd="0" presId="urn:microsoft.com/office/officeart/2018/2/layout/IconLabelList"/>
    <dgm:cxn modelId="{66F6DA35-D9E0-45C7-8A90-D7EBCBF4EAA9}" type="presParOf" srcId="{EF9264E1-1898-4B6E-991B-33288B9A211E}" destId="{2A7E6536-6984-40DF-96F6-F674DC92EF8C}" srcOrd="4" destOrd="0" presId="urn:microsoft.com/office/officeart/2018/2/layout/IconLabelList"/>
    <dgm:cxn modelId="{6C7C724E-5B5A-4E99-8E68-919ECB5E108F}" type="presParOf" srcId="{2A7E6536-6984-40DF-96F6-F674DC92EF8C}" destId="{17FB5996-779C-4BE2-A614-6578DDFBE9EE}" srcOrd="0" destOrd="0" presId="urn:microsoft.com/office/officeart/2018/2/layout/IconLabelList"/>
    <dgm:cxn modelId="{1E310B28-0EBE-467F-AAA1-B98E755814F9}" type="presParOf" srcId="{2A7E6536-6984-40DF-96F6-F674DC92EF8C}" destId="{2FF1F941-BC90-4439-9A75-8FDECD71C87C}" srcOrd="1" destOrd="0" presId="urn:microsoft.com/office/officeart/2018/2/layout/IconLabelList"/>
    <dgm:cxn modelId="{01CA3254-4427-4771-B6CD-66B0A0DEE554}" type="presParOf" srcId="{2A7E6536-6984-40DF-96F6-F674DC92EF8C}" destId="{8BD76E20-0874-4FCA-81AB-006C2CCB4C74}" srcOrd="2" destOrd="0" presId="urn:microsoft.com/office/officeart/2018/2/layout/IconLabelList"/>
    <dgm:cxn modelId="{284E1EED-B410-4AF6-8CA4-07CC43E426D4}" type="presParOf" srcId="{EF9264E1-1898-4B6E-991B-33288B9A211E}" destId="{CC4A2D7A-B296-45E1-AAD2-5165681E23B9}" srcOrd="5" destOrd="0" presId="urn:microsoft.com/office/officeart/2018/2/layout/IconLabelList"/>
    <dgm:cxn modelId="{B0B43B1F-524B-4356-B126-F4EA8A3CAD1E}" type="presParOf" srcId="{EF9264E1-1898-4B6E-991B-33288B9A211E}" destId="{0D558BF2-FE51-4331-96F7-3CC4894930AC}" srcOrd="6" destOrd="0" presId="urn:microsoft.com/office/officeart/2018/2/layout/IconLabelList"/>
    <dgm:cxn modelId="{2035D900-A737-4E09-8112-99CAFEC0B584}" type="presParOf" srcId="{0D558BF2-FE51-4331-96F7-3CC4894930AC}" destId="{AB0FC388-3E15-4327-8C96-E5B015894F21}" srcOrd="0" destOrd="0" presId="urn:microsoft.com/office/officeart/2018/2/layout/IconLabelList"/>
    <dgm:cxn modelId="{0AE90B8C-C95E-41B1-BAFE-06E70B64D008}" type="presParOf" srcId="{0D558BF2-FE51-4331-96F7-3CC4894930AC}" destId="{157A9C9B-89E5-46C0-95B8-098634149987}" srcOrd="1" destOrd="0" presId="urn:microsoft.com/office/officeart/2018/2/layout/IconLabelList"/>
    <dgm:cxn modelId="{27F74B39-7D8D-488A-8C5F-427C0C96C10C}" type="presParOf" srcId="{0D558BF2-FE51-4331-96F7-3CC4894930AC}" destId="{F935E647-2D9B-4B21-9B45-464B6F12EC38}" srcOrd="2" destOrd="0" presId="urn:microsoft.com/office/officeart/2018/2/layout/IconLabelList"/>
    <dgm:cxn modelId="{45AF2441-68B0-43CE-9937-1F8CDE8D8167}" type="presParOf" srcId="{EF9264E1-1898-4B6E-991B-33288B9A211E}" destId="{37633FB7-C973-4847-B109-EBFB7FF66B0E}" srcOrd="7" destOrd="0" presId="urn:microsoft.com/office/officeart/2018/2/layout/IconLabelList"/>
    <dgm:cxn modelId="{1B1AFB82-D63C-4E90-B061-E9D552263F51}" type="presParOf" srcId="{EF9264E1-1898-4B6E-991B-33288B9A211E}" destId="{5D962AE3-1308-45FD-A367-761C7BCE412F}" srcOrd="8" destOrd="0" presId="urn:microsoft.com/office/officeart/2018/2/layout/IconLabelList"/>
    <dgm:cxn modelId="{2B98A992-E94A-42EF-88DA-7B2C8E792135}" type="presParOf" srcId="{5D962AE3-1308-45FD-A367-761C7BCE412F}" destId="{3F89E8C6-97A6-4F25-AC4F-29DC76CF08E1}" srcOrd="0" destOrd="0" presId="urn:microsoft.com/office/officeart/2018/2/layout/IconLabelList"/>
    <dgm:cxn modelId="{30781ECF-CA84-45D1-97D5-6CE2C5D9B24B}" type="presParOf" srcId="{5D962AE3-1308-45FD-A367-761C7BCE412F}" destId="{8253EFB0-52DB-40D7-9360-985E6FDEAFCA}" srcOrd="1" destOrd="0" presId="urn:microsoft.com/office/officeart/2018/2/layout/IconLabelList"/>
    <dgm:cxn modelId="{FCAA27B4-FE02-44BF-A015-12DCC1B95972}" type="presParOf" srcId="{5D962AE3-1308-45FD-A367-761C7BCE412F}" destId="{16DB8033-8B4E-40CC-8824-860D69B482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ADD7D-5C42-4A46-8B60-3C9EC7FFD91F}">
      <dsp:nvSpPr>
        <dsp:cNvPr id="0" name=""/>
        <dsp:cNvSpPr/>
      </dsp:nvSpPr>
      <dsp:spPr>
        <a:xfrm>
          <a:off x="0" y="1783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8DBC3-957A-4820-8B87-9818AA3BFFD7}">
      <dsp:nvSpPr>
        <dsp:cNvPr id="0" name=""/>
        <dsp:cNvSpPr/>
      </dsp:nvSpPr>
      <dsp:spPr>
        <a:xfrm>
          <a:off x="229911" y="172791"/>
          <a:ext cx="418020" cy="418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5B3E1-936F-4E32-A14A-4C95E74FFF64}">
      <dsp:nvSpPr>
        <dsp:cNvPr id="0" name=""/>
        <dsp:cNvSpPr/>
      </dsp:nvSpPr>
      <dsp:spPr>
        <a:xfrm>
          <a:off x="877842" y="1783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Profil zużycia energii</a:t>
          </a:r>
          <a:endParaRPr lang="en-US" sz="1900" kern="1200"/>
        </a:p>
      </dsp:txBody>
      <dsp:txXfrm>
        <a:off x="877842" y="1783"/>
        <a:ext cx="5486381" cy="760036"/>
      </dsp:txXfrm>
    </dsp:sp>
    <dsp:sp modelId="{F0C30121-DDC6-4CBF-A7C2-912E50952EB1}">
      <dsp:nvSpPr>
        <dsp:cNvPr id="0" name=""/>
        <dsp:cNvSpPr/>
      </dsp:nvSpPr>
      <dsp:spPr>
        <a:xfrm>
          <a:off x="0" y="951829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3C7F5-DDF2-4329-A41F-3C06015A7A76}">
      <dsp:nvSpPr>
        <dsp:cNvPr id="0" name=""/>
        <dsp:cNvSpPr/>
      </dsp:nvSpPr>
      <dsp:spPr>
        <a:xfrm>
          <a:off x="229911" y="1122837"/>
          <a:ext cx="418020" cy="418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3F931-A4A1-435E-8ECF-6132E91F14BE}">
      <dsp:nvSpPr>
        <dsp:cNvPr id="0" name=""/>
        <dsp:cNvSpPr/>
      </dsp:nvSpPr>
      <dsp:spPr>
        <a:xfrm>
          <a:off x="877842" y="951829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Stabilność instytucjonalna</a:t>
          </a:r>
          <a:endParaRPr lang="en-US" sz="1900" kern="1200"/>
        </a:p>
      </dsp:txBody>
      <dsp:txXfrm>
        <a:off x="877842" y="951829"/>
        <a:ext cx="5486381" cy="760036"/>
      </dsp:txXfrm>
    </dsp:sp>
    <dsp:sp modelId="{480E0B47-0EF6-4C53-B24E-D8C2C762454C}">
      <dsp:nvSpPr>
        <dsp:cNvPr id="0" name=""/>
        <dsp:cNvSpPr/>
      </dsp:nvSpPr>
      <dsp:spPr>
        <a:xfrm>
          <a:off x="0" y="1901874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EF017-71E7-41E0-B689-6A12C6B3BECA}">
      <dsp:nvSpPr>
        <dsp:cNvPr id="0" name=""/>
        <dsp:cNvSpPr/>
      </dsp:nvSpPr>
      <dsp:spPr>
        <a:xfrm>
          <a:off x="229911" y="2072883"/>
          <a:ext cx="418020" cy="4180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8807C-5731-4614-89B0-60C57801599C}">
      <dsp:nvSpPr>
        <dsp:cNvPr id="0" name=""/>
        <dsp:cNvSpPr/>
      </dsp:nvSpPr>
      <dsp:spPr>
        <a:xfrm>
          <a:off x="877842" y="1901874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Dostęp do preferencyjnych źródeł finansowania</a:t>
          </a:r>
          <a:endParaRPr lang="en-US" sz="1900" kern="1200"/>
        </a:p>
      </dsp:txBody>
      <dsp:txXfrm>
        <a:off x="877842" y="1901874"/>
        <a:ext cx="5486381" cy="760036"/>
      </dsp:txXfrm>
    </dsp:sp>
    <dsp:sp modelId="{F573D1E9-5423-48F4-992A-B053C47E708D}">
      <dsp:nvSpPr>
        <dsp:cNvPr id="0" name=""/>
        <dsp:cNvSpPr/>
      </dsp:nvSpPr>
      <dsp:spPr>
        <a:xfrm>
          <a:off x="0" y="2851920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7343A-CDF2-4117-8E42-84501EBC0405}">
      <dsp:nvSpPr>
        <dsp:cNvPr id="0" name=""/>
        <dsp:cNvSpPr/>
      </dsp:nvSpPr>
      <dsp:spPr>
        <a:xfrm>
          <a:off x="229911" y="3022928"/>
          <a:ext cx="418020" cy="4180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8E243-2197-41CA-A7FC-9A92D5514F63}">
      <dsp:nvSpPr>
        <dsp:cNvPr id="0" name=""/>
        <dsp:cNvSpPr/>
      </dsp:nvSpPr>
      <dsp:spPr>
        <a:xfrm>
          <a:off x="877842" y="2851920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Doświadczenie inwestycyjne</a:t>
          </a:r>
          <a:endParaRPr lang="en-US" sz="1900" kern="1200"/>
        </a:p>
      </dsp:txBody>
      <dsp:txXfrm>
        <a:off x="877842" y="2851920"/>
        <a:ext cx="5486381" cy="760036"/>
      </dsp:txXfrm>
    </dsp:sp>
    <dsp:sp modelId="{A571BB4A-28CC-420D-BD22-EB7E377A11A5}">
      <dsp:nvSpPr>
        <dsp:cNvPr id="0" name=""/>
        <dsp:cNvSpPr/>
      </dsp:nvSpPr>
      <dsp:spPr>
        <a:xfrm>
          <a:off x="0" y="3801966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8493D-CC5A-4516-A469-1457D1484EF9}">
      <dsp:nvSpPr>
        <dsp:cNvPr id="0" name=""/>
        <dsp:cNvSpPr/>
      </dsp:nvSpPr>
      <dsp:spPr>
        <a:xfrm>
          <a:off x="229911" y="3972974"/>
          <a:ext cx="418020" cy="4180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FDB36-52D5-42D2-B550-1DEE7652706A}">
      <dsp:nvSpPr>
        <dsp:cNvPr id="0" name=""/>
        <dsp:cNvSpPr/>
      </dsp:nvSpPr>
      <dsp:spPr>
        <a:xfrm>
          <a:off x="877842" y="3801966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Rozmiar, powaga i siła oddziaływania w regionie</a:t>
          </a:r>
          <a:endParaRPr lang="en-US" sz="1900" kern="1200"/>
        </a:p>
      </dsp:txBody>
      <dsp:txXfrm>
        <a:off x="877842" y="3801966"/>
        <a:ext cx="5486381" cy="760036"/>
      </dsp:txXfrm>
    </dsp:sp>
    <dsp:sp modelId="{87D4B1A0-E0AC-482D-BD32-B7E218B926DE}">
      <dsp:nvSpPr>
        <dsp:cNvPr id="0" name=""/>
        <dsp:cNvSpPr/>
      </dsp:nvSpPr>
      <dsp:spPr>
        <a:xfrm>
          <a:off x="0" y="4752011"/>
          <a:ext cx="6364224" cy="7600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6EEFB-C682-4C0C-860B-824EBCFB3C69}">
      <dsp:nvSpPr>
        <dsp:cNvPr id="0" name=""/>
        <dsp:cNvSpPr/>
      </dsp:nvSpPr>
      <dsp:spPr>
        <a:xfrm>
          <a:off x="229911" y="4923020"/>
          <a:ext cx="418020" cy="4180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B8866-4C09-4D89-AB7E-B462A89127DD}">
      <dsp:nvSpPr>
        <dsp:cNvPr id="0" name=""/>
        <dsp:cNvSpPr/>
      </dsp:nvSpPr>
      <dsp:spPr>
        <a:xfrm>
          <a:off x="877842" y="4752011"/>
          <a:ext cx="5486381" cy="7600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437" tIns="80437" rIns="80437" bIns="8043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Zaplecze naukowe</a:t>
          </a:r>
          <a:endParaRPr lang="en-US" sz="1900" kern="1200"/>
        </a:p>
      </dsp:txBody>
      <dsp:txXfrm>
        <a:off x="877842" y="4752011"/>
        <a:ext cx="5486381" cy="760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93D13-EED9-4408-8F02-47C6B3529579}">
      <dsp:nvSpPr>
        <dsp:cNvPr id="0" name=""/>
        <dsp:cNvSpPr/>
      </dsp:nvSpPr>
      <dsp:spPr>
        <a:xfrm>
          <a:off x="495968" y="525263"/>
          <a:ext cx="807626" cy="80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8C5FA-0A7D-485A-8D79-B58B8B545D05}">
      <dsp:nvSpPr>
        <dsp:cNvPr id="0" name=""/>
        <dsp:cNvSpPr/>
      </dsp:nvSpPr>
      <dsp:spPr>
        <a:xfrm>
          <a:off x="2418" y="1828039"/>
          <a:ext cx="1794726" cy="199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Finansowe</a:t>
          </a:r>
          <a:r>
            <a:rPr lang="pl-PL" sz="1300" kern="1200" dirty="0"/>
            <a:t> </a:t>
          </a:r>
          <a:br>
            <a:rPr lang="pl-PL" sz="1300" kern="1200" dirty="0"/>
          </a:br>
          <a:r>
            <a:rPr lang="pl-PL" sz="1300" kern="1200" dirty="0"/>
            <a:t>UJ wydaje min. 15 mln zł rocznie na energię elektryczną </a:t>
          </a:r>
          <a:br>
            <a:rPr lang="pl-PL" sz="1300" kern="1200" dirty="0"/>
          </a:br>
          <a:r>
            <a:rPr lang="pl-PL" sz="1100" kern="1200" dirty="0"/>
            <a:t>(dane z roku 2021, ceny energii w 2024 roku są dwukrotnie wyższe niż w 2021)</a:t>
          </a:r>
          <a:endParaRPr lang="en-US" sz="1300" kern="1200" dirty="0"/>
        </a:p>
      </dsp:txBody>
      <dsp:txXfrm>
        <a:off x="2418" y="1828039"/>
        <a:ext cx="1794726" cy="1998035"/>
      </dsp:txXfrm>
    </dsp:sp>
    <dsp:sp modelId="{759C42A8-2DDA-4408-B13E-0A6CC2C098DB}">
      <dsp:nvSpPr>
        <dsp:cNvPr id="0" name=""/>
        <dsp:cNvSpPr/>
      </dsp:nvSpPr>
      <dsp:spPr>
        <a:xfrm>
          <a:off x="2604772" y="525263"/>
          <a:ext cx="807626" cy="80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E6BBB-DDC6-4E24-A7AA-BCE6064D79F7}">
      <dsp:nvSpPr>
        <dsp:cNvPr id="0" name=""/>
        <dsp:cNvSpPr/>
      </dsp:nvSpPr>
      <dsp:spPr>
        <a:xfrm>
          <a:off x="2111222" y="1828039"/>
          <a:ext cx="1794726" cy="199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Naukowe</a:t>
          </a:r>
          <a:br>
            <a:rPr lang="pl-PL" sz="1300" b="1" kern="1200" dirty="0"/>
          </a:br>
          <a:r>
            <a:rPr lang="pl-PL" sz="1300" kern="1200" dirty="0"/>
            <a:t>Audyt energetyczny, doświadczenia i dane zbierane w trakcie modernizacji systemu energetycznego UJ są cennymi danymi naukowymi, publikowalnymi w wysoko punktowanych czasopismach naukowych</a:t>
          </a:r>
          <a:endParaRPr lang="en-US" sz="1300" kern="1200" dirty="0"/>
        </a:p>
      </dsp:txBody>
      <dsp:txXfrm>
        <a:off x="2111222" y="1828039"/>
        <a:ext cx="1794726" cy="1998035"/>
      </dsp:txXfrm>
    </dsp:sp>
    <dsp:sp modelId="{17FB5996-779C-4BE2-A614-6578DDFBE9EE}">
      <dsp:nvSpPr>
        <dsp:cNvPr id="0" name=""/>
        <dsp:cNvSpPr/>
      </dsp:nvSpPr>
      <dsp:spPr>
        <a:xfrm>
          <a:off x="4713576" y="525263"/>
          <a:ext cx="807626" cy="80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76E20-0874-4FCA-81AB-006C2CCB4C74}">
      <dsp:nvSpPr>
        <dsp:cNvPr id="0" name=""/>
        <dsp:cNvSpPr/>
      </dsp:nvSpPr>
      <dsp:spPr>
        <a:xfrm>
          <a:off x="4220026" y="1828039"/>
          <a:ext cx="1794726" cy="199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Prestiżowe</a:t>
          </a:r>
          <a:br>
            <a:rPr lang="pl-PL" sz="1300" b="1" kern="1200" dirty="0"/>
          </a:br>
          <a:r>
            <a:rPr lang="pl-PL" sz="1300" kern="1200" dirty="0"/>
            <a:t>Wciąż możemy być pierwszym uniwersytetem w rejonie Europy środkowo-wschodniej, który osiągnie neutralność klimatyczną</a:t>
          </a:r>
          <a:endParaRPr lang="en-US" sz="1300" kern="1200" dirty="0"/>
        </a:p>
      </dsp:txBody>
      <dsp:txXfrm>
        <a:off x="4220026" y="1828039"/>
        <a:ext cx="1794726" cy="1998035"/>
      </dsp:txXfrm>
    </dsp:sp>
    <dsp:sp modelId="{AB0FC388-3E15-4327-8C96-E5B015894F21}">
      <dsp:nvSpPr>
        <dsp:cNvPr id="0" name=""/>
        <dsp:cNvSpPr/>
      </dsp:nvSpPr>
      <dsp:spPr>
        <a:xfrm>
          <a:off x="6962790" y="525263"/>
          <a:ext cx="807626" cy="807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5E647-2D9B-4B21-9B45-464B6F12EC38}">
      <dsp:nvSpPr>
        <dsp:cNvPr id="0" name=""/>
        <dsp:cNvSpPr/>
      </dsp:nvSpPr>
      <dsp:spPr>
        <a:xfrm>
          <a:off x="6328829" y="1828039"/>
          <a:ext cx="2075547" cy="199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Środowiskowe</a:t>
          </a:r>
          <a:r>
            <a:rPr lang="pl-PL" sz="1300" kern="1200" dirty="0"/>
            <a:t> </a:t>
          </a:r>
          <a:br>
            <a:rPr lang="pl-PL" sz="1300" kern="1200" dirty="0"/>
          </a:br>
          <a:r>
            <a:rPr lang="pl-PL" sz="1300" kern="1200" dirty="0"/>
            <a:t>17 246 ton ekwiwalentu CO</a:t>
          </a:r>
          <a:r>
            <a:rPr lang="pl-PL" sz="1300" kern="1200" baseline="-25000" dirty="0"/>
            <a:t>2</a:t>
          </a:r>
          <a:r>
            <a:rPr lang="pl-PL" sz="1300" kern="1200" dirty="0"/>
            <a:t> </a:t>
          </a:r>
          <a:br>
            <a:rPr lang="pl-PL" sz="1300" kern="1200" dirty="0"/>
          </a:br>
          <a:r>
            <a:rPr lang="pl-PL" sz="1300" kern="1200" dirty="0"/>
            <a:t>=</a:t>
          </a:r>
          <a:br>
            <a:rPr lang="pl-PL" sz="1300" kern="1200" dirty="0"/>
          </a:br>
          <a:r>
            <a:rPr lang="pl-PL" sz="1300" kern="1200" dirty="0"/>
            <a:t>8 762,3 ton węgla </a:t>
          </a:r>
          <a:br>
            <a:rPr lang="pl-PL" sz="1300" kern="1200" dirty="0"/>
          </a:br>
          <a:r>
            <a:rPr lang="pl-PL" sz="1300" kern="1200" dirty="0"/>
            <a:t>7 345 708 litrów benzyny </a:t>
          </a:r>
          <a:br>
            <a:rPr lang="pl-PL" sz="1300" kern="1200" dirty="0"/>
          </a:br>
          <a:r>
            <a:rPr lang="pl-PL" sz="1300" kern="1200" dirty="0"/>
            <a:t>3 838 pojazdów spalinowych </a:t>
          </a:r>
          <a:br>
            <a:rPr lang="pl-PL" sz="1300" kern="1200" dirty="0"/>
          </a:br>
          <a:endParaRPr lang="en-US" sz="1300" kern="1200" dirty="0"/>
        </a:p>
      </dsp:txBody>
      <dsp:txXfrm>
        <a:off x="6328829" y="1828039"/>
        <a:ext cx="2075547" cy="1998035"/>
      </dsp:txXfrm>
    </dsp:sp>
    <dsp:sp modelId="{3F89E8C6-97A6-4F25-AC4F-29DC76CF08E1}">
      <dsp:nvSpPr>
        <dsp:cNvPr id="0" name=""/>
        <dsp:cNvSpPr/>
      </dsp:nvSpPr>
      <dsp:spPr>
        <a:xfrm>
          <a:off x="9212004" y="525263"/>
          <a:ext cx="807626" cy="807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B8033-8B4E-40CC-8824-860D69B4827D}">
      <dsp:nvSpPr>
        <dsp:cNvPr id="0" name=""/>
        <dsp:cNvSpPr/>
      </dsp:nvSpPr>
      <dsp:spPr>
        <a:xfrm>
          <a:off x="8718454" y="1828039"/>
          <a:ext cx="1794726" cy="199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b="1" kern="1200" dirty="0"/>
            <a:t>Edukacyjne</a:t>
          </a:r>
          <a:br>
            <a:rPr lang="pl-PL" sz="1300" b="1" kern="1200" dirty="0"/>
          </a:br>
          <a:r>
            <a:rPr lang="pl-PL" sz="1300" kern="1200" dirty="0"/>
            <a:t>Wzór instytucjonalny oraz bezpośrednia prezentacja dobrych praktyk energetycznych</a:t>
          </a:r>
          <a:endParaRPr lang="en-US" sz="1300" kern="1200" dirty="0"/>
        </a:p>
      </dsp:txBody>
      <dsp:txXfrm>
        <a:off x="8718454" y="1828039"/>
        <a:ext cx="1794726" cy="1998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9B0BB5-0E54-BC2C-D4F9-C6E2A571A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C93121B-0C49-CD31-AD21-2835F29A5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D9FC32-8D91-D405-43C6-B2FD54CD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8C152A-C760-D39B-276B-10093E03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08B974-3D8D-39E3-B507-B57BC35B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65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050133-BC1A-E949-DF49-C60BCAE6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14061DD-3D26-A983-49A6-86F68C801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CEF787-04FF-A6E2-C050-CE2B3B0E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3394C3-792A-C84E-2643-32164F07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07EBA7-D19D-5EC7-D827-53CD881F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50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2ACDE66-28AB-4FFD-8924-701D1BA2C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A0A4A4-A68A-7F92-C002-E4C2ADD1C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C19822-D32D-8E02-34DC-C61C92FC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A2EB5B-0990-2E04-E902-7498C780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466DAA-870C-153F-7AA0-5998F6D5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9E48AC-3503-B3E6-BAF6-19169176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8D711F-F0DF-B49A-5626-E1DF1919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EEF6B3-4210-9AFA-B8AF-06E7025D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7C5AB3-80E3-6D71-34A6-E2A74E41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F6E2CC-0681-4BB2-1217-AC734DA2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36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5A2510-16B1-1941-FCE3-79505152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55DDEF-6D04-EB57-5A7F-EE883EC2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A4C91B-4115-B060-F23C-68B831BC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E5D570-0635-9DDE-0903-5DDF06C0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6BB2F0-97DE-FB50-49C2-C7A45FF2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48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1AA2E-7982-D52E-2452-39A6C3D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DA8D3D-720D-7D0F-CB02-B8E8D8A0D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10B0AA-1B23-B88F-B5F6-E4CE1C099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117945-AD67-74B9-3A21-10B4270A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781785-A9DB-31F9-A811-188C6101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D8142-1328-CADB-D667-5E8D25D3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16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93A6C-0DBE-1CA0-C7D3-BDAC8CCA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37A12F-675C-6BAE-4A23-A3798849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097F07-E52A-E712-61B8-37E975753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818D1AB-DEB5-AA13-3541-2E38DC88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7A3C57F-6E01-6595-5479-768DD90FD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1608234-E954-FDC8-FCD5-BB9DFC1F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2543E38-0998-2DC0-76C3-42CCB10F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182DCA1-0945-AE11-2886-5BDB8387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19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F89AC-399C-48A7-C4B4-8BEE5B84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AB1077-1923-406A-C5F2-FEDEE01D4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EEF3E1-0009-8DEE-93D9-0707A086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A17590-4A5E-71B4-7AAA-5B269A79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EB8A0FC-4167-4B9C-FF4B-CE309F2B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F9FE2B-2A16-F524-D108-D05DC9EE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33618C-7A15-170B-EBFF-B2418F57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56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28615-48AB-1631-4599-13CE70FE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F18051-7289-97B6-E13B-EC1AC4A7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DD1FD7-BCA9-B97B-65E5-4601924EC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96639B-36D8-D3CF-3E43-133E769F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4E12BB-8FEA-80E5-D73C-0C72376A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CFD8F2-ABE2-2862-3B1B-6B7C522A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55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99144D-12AE-0BF6-6B8E-0CFA5492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5A5A09-E234-F385-B146-45CE5415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0B134A-1C4A-24EF-6A81-E5142211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53D196-9DA7-564F-391B-3D270D69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00640A-409C-BE55-ADCA-71752F8E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FF66036-A4A4-4F1D-D571-7DB65F41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398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5ECDC4-A032-4C6C-0B62-58F8E595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B956B8-33D3-98DC-BCB2-BACB8146F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A489A1-45F4-549B-3149-422A09A84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4C974-B50C-4F69-A5E7-3CD0C1F7FD69}" type="datetimeFigureOut">
              <a:rPr lang="pl-PL" smtClean="0"/>
              <a:t>22.01.2024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544109-2ADF-1140-150E-3BA5FB572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42E2D2-DC85-D0BD-59C0-F778A5F3F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072D8-D78E-4571-A522-2CED86F686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65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47F3109-F783-EE85-A608-6908876E6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pl-PL" sz="8000" dirty="0"/>
              <a:t>Rozwój energetyki UJ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F0E5C82-CA5B-70CD-80F8-2AC9B0D2E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Michał Świętosławski</a:t>
            </a:r>
          </a:p>
          <a:p>
            <a:pPr algn="r"/>
            <a:r>
              <a:rPr lang="pl-PL" sz="1600" dirty="0"/>
              <a:t>Spotkanie Rady Klimatycznej UJ 19.01.2024</a:t>
            </a:r>
            <a:endParaRPr lang="pl-PL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4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710882-9359-AF7F-588F-687DC851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Możliwe działania </a:t>
            </a:r>
            <a:r>
              <a:rPr lang="pl-PL" b="1" dirty="0">
                <a:solidFill>
                  <a:srgbClr val="FFFFFF"/>
                </a:solidFill>
              </a:rPr>
              <a:t>Rady Klimatycznej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469DB9-F177-A282-0F53-FC1B5871D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b="1" dirty="0"/>
              <a:t>Rekomendacja powołania nowej „komórki” UJ</a:t>
            </a:r>
            <a:r>
              <a:rPr lang="pl-PL" dirty="0"/>
              <a:t>, której zadaniem będą: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Prowadzenie ciągłego audytu energetycznego</a:t>
            </a:r>
          </a:p>
          <a:p>
            <a:r>
              <a:rPr lang="pl-PL" dirty="0"/>
              <a:t>Projektowanie i organizacja nowych systemów energetycznych</a:t>
            </a:r>
          </a:p>
          <a:p>
            <a:r>
              <a:rPr lang="pl-PL" dirty="0"/>
              <a:t>Centralizacja inwestycji energetycznych</a:t>
            </a:r>
          </a:p>
          <a:p>
            <a:r>
              <a:rPr lang="pl-PL" dirty="0"/>
              <a:t>Pozyskiwanie środków na te inwestycje</a:t>
            </a:r>
          </a:p>
          <a:p>
            <a:r>
              <a:rPr lang="pl-PL" dirty="0"/>
              <a:t>Wdrażanie systemów zarządzania zużyciem energii i jej oszczędności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620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3C90A2-D8BD-9B0F-C442-A995EB9E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2478024"/>
            <a:ext cx="8691716" cy="369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 Wykorzystując komercyjnie dostępne technologie możliwe jest stworzenie systemu energetycznego opartego w pełni na odnawialnych źródłach energii. </a:t>
            </a:r>
          </a:p>
        </p:txBody>
      </p:sp>
    </p:spTree>
    <p:extLst>
      <p:ext uri="{BB962C8B-B14F-4D97-AF65-F5344CB8AC3E}">
        <p14:creationId xmlns:p14="http://schemas.microsoft.com/office/powerpoint/2010/main" val="270006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8B964-A1E4-5BB3-71A1-922F762E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717"/>
            <a:ext cx="10515600" cy="4053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Roczne zużycie prądu elektrycznego na UJ: </a:t>
            </a:r>
            <a:r>
              <a:rPr lang="pl-PL" b="1" dirty="0"/>
              <a:t>39 865,3 MWh </a:t>
            </a:r>
            <a:r>
              <a:rPr lang="pl-PL" sz="2000" dirty="0"/>
              <a:t>(2021)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   17 246 ton ekwiwalentu CO</a:t>
            </a:r>
            <a:r>
              <a:rPr lang="pl-PL" baseline="-25000" dirty="0"/>
              <a:t>2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dirty="0"/>
              <a:t>	   8 322,7 ha lasu rosnącego przez rok </a:t>
            </a:r>
            <a:r>
              <a:rPr lang="pl-PL" sz="2000" dirty="0"/>
              <a:t>(1/4 całej powierzchni Krakowa)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	    </a:t>
            </a:r>
            <a:r>
              <a:rPr lang="pl-PL" dirty="0"/>
              <a:t>285 156 sadzonek drzew rosnących przez 10 lat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dirty="0"/>
              <a:t>	   12-18 ha paneli fotowoltaicznych </a:t>
            </a:r>
            <a:r>
              <a:rPr lang="pl-PL" sz="2000" dirty="0"/>
              <a:t>(w zależności od technologii)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ABE6E1-CFA6-A847-1B51-9F17CDC8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60" y="2676166"/>
            <a:ext cx="871916" cy="86328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928F308-10A6-42D9-669D-8FDBD3D0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28" y="3530830"/>
            <a:ext cx="689181" cy="88110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61BA04C-E86B-6387-C788-3CF44278FDEA}"/>
              </a:ext>
            </a:extLst>
          </p:cNvPr>
          <p:cNvSpPr txBox="1"/>
          <p:nvPr/>
        </p:nvSpPr>
        <p:spPr>
          <a:xfrm>
            <a:off x="7550986" y="6492875"/>
            <a:ext cx="46410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na podstawie kalkulatora EPA </a:t>
            </a:r>
            <a:r>
              <a:rPr lang="pl-PL" sz="1100" i="1" dirty="0"/>
              <a:t>United </a:t>
            </a:r>
            <a:r>
              <a:rPr lang="pl-PL" sz="1100" i="1" dirty="0" err="1"/>
              <a:t>States</a:t>
            </a:r>
            <a:r>
              <a:rPr lang="pl-PL" sz="1100" i="1" dirty="0"/>
              <a:t> </a:t>
            </a:r>
            <a:r>
              <a:rPr lang="pl-PL" sz="1100" i="1" dirty="0" err="1"/>
              <a:t>Environmental</a:t>
            </a:r>
            <a:r>
              <a:rPr lang="pl-PL" sz="1100" i="1" dirty="0"/>
              <a:t> </a:t>
            </a:r>
            <a:r>
              <a:rPr lang="pl-PL" sz="1100" i="1" dirty="0" err="1"/>
              <a:t>Protection</a:t>
            </a:r>
            <a:r>
              <a:rPr lang="pl-PL" sz="1100" i="1" dirty="0"/>
              <a:t> </a:t>
            </a:r>
            <a:r>
              <a:rPr lang="pl-PL" sz="1100" i="1" dirty="0" err="1"/>
              <a:t>Agency</a:t>
            </a:r>
            <a:endParaRPr lang="pl-PL" sz="1100" i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3203D53-630E-37CA-88A9-EDA3908307B7}"/>
              </a:ext>
            </a:extLst>
          </p:cNvPr>
          <p:cNvSpPr/>
          <p:nvPr/>
        </p:nvSpPr>
        <p:spPr>
          <a:xfrm>
            <a:off x="838200" y="1978148"/>
            <a:ext cx="12265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0"/>
                <a:gradFill>
                  <a:gsLst>
                    <a:gs pos="0">
                      <a:srgbClr val="509AC4"/>
                    </a:gs>
                    <a:gs pos="60000">
                      <a:srgbClr val="4C9AC4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</a:t>
            </a:r>
            <a:r>
              <a:rPr lang="pl-PL" sz="3600" b="1" cap="none" spc="0" baseline="-25000" dirty="0">
                <a:ln w="0"/>
                <a:gradFill>
                  <a:gsLst>
                    <a:gs pos="0">
                      <a:srgbClr val="509AC4"/>
                    </a:gs>
                    <a:gs pos="60000">
                      <a:srgbClr val="4C9AC4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pl-PL" sz="4000" b="1" cap="none" spc="0" baseline="-25000" dirty="0">
              <a:ln w="0"/>
              <a:gradFill>
                <a:gsLst>
                  <a:gs pos="0">
                    <a:srgbClr val="509AC4"/>
                  </a:gs>
                  <a:gs pos="60000">
                    <a:srgbClr val="4C9AC4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 descr="Solar panel - Free nature icons">
            <a:extLst>
              <a:ext uri="{FF2B5EF4-FFF2-40B4-BE49-F238E27FC236}">
                <a16:creationId xmlns:a16="http://schemas.microsoft.com/office/drawing/2014/main" id="{853F9240-E29C-80FB-7E3B-D0863F734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harpenSoften amount="-50000"/>
                    </a14:imgEffect>
                    <a14:imgEffect>
                      <a14:colorTemperature colorTemp="11000"/>
                    </a14:imgEffect>
                    <a14:imgEffect>
                      <a14:saturation sa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45"/>
          <a:stretch/>
        </p:blipFill>
        <p:spPr bwMode="auto">
          <a:xfrm>
            <a:off x="1122106" y="4617411"/>
            <a:ext cx="658761" cy="4437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12000"/>
                    <a:lumOff val="88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65139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BCE819-F98D-C7D0-41BC-D2A8131A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pl-PL" sz="4000"/>
              <a:t>Preferencyjna sytuacja Uniwersytetu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CC75C0C8-A788-D33E-E483-1F0C93116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3326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32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710882-9359-AF7F-588F-687DC8514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pl-PL" sz="5200"/>
              <a:t>Zyski: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45C23D91-2F60-A8EC-A85A-1C9EA4BE0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543601"/>
              </p:ext>
            </p:extLst>
          </p:nvPr>
        </p:nvGraphicFramePr>
        <p:xfrm>
          <a:off x="838200" y="150177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74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5BD42C54-BE07-4B8B-898E-122FCC98E7A4}"/>
              </a:ext>
            </a:extLst>
          </p:cNvPr>
          <p:cNvSpPr txBox="1">
            <a:spLocks/>
          </p:cNvSpPr>
          <p:nvPr/>
        </p:nvSpPr>
        <p:spPr>
          <a:xfrm>
            <a:off x="449544" y="2378192"/>
            <a:ext cx="5722961" cy="3888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technologie dostępne komercyjnie:</a:t>
            </a:r>
          </a:p>
          <a:p>
            <a:pPr>
              <a:lnSpc>
                <a:spcPct val="150000"/>
              </a:lnSpc>
            </a:pPr>
            <a:r>
              <a:rPr lang="pl-PL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Bifacial</a:t>
            </a:r>
            <a:r>
              <a:rPr lang="pl-P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PV </a:t>
            </a: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(dwustronne panele fotowoltaiczne)</a:t>
            </a:r>
            <a:endParaRPr lang="pl-P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1D </a:t>
            </a:r>
            <a:r>
              <a:rPr lang="pl-PL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rocking</a:t>
            </a:r>
            <a:r>
              <a:rPr lang="pl-P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sun</a:t>
            </a:r>
            <a:r>
              <a:rPr lang="pl-P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trackers</a:t>
            </a:r>
            <a:r>
              <a:rPr lang="pl-PL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(systemy śledzenia słońca)</a:t>
            </a:r>
            <a:endParaRPr lang="pl-PL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sz="1800" dirty="0"/>
              <a:t>Magazyny energii ESS </a:t>
            </a:r>
            <a:br>
              <a:rPr lang="pl-PL" sz="1800" dirty="0"/>
            </a:br>
            <a:r>
              <a:rPr lang="pl-PL" sz="1800" dirty="0"/>
              <a:t>(LFP, Na-</a:t>
            </a:r>
            <a:r>
              <a:rPr lang="pl-PL" sz="1800" dirty="0" err="1"/>
              <a:t>ion</a:t>
            </a:r>
            <a:r>
              <a:rPr lang="pl-PL" sz="1800" dirty="0"/>
              <a:t>, akumulatory przepływowe)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Magazyny energii cieplnej</a:t>
            </a:r>
          </a:p>
          <a:p>
            <a:pPr>
              <a:lnSpc>
                <a:spcPct val="150000"/>
              </a:lnSpc>
            </a:pPr>
            <a:r>
              <a:rPr lang="pl-PL" sz="1800" dirty="0"/>
              <a:t>Dachowe turbiny wiatrowe</a:t>
            </a:r>
          </a:p>
          <a:p>
            <a:pPr>
              <a:lnSpc>
                <a:spcPct val="150000"/>
              </a:lnSpc>
            </a:pPr>
            <a:r>
              <a:rPr lang="pl-PL" sz="1800" dirty="0" err="1"/>
              <a:t>Superwydajne</a:t>
            </a:r>
            <a:r>
              <a:rPr lang="pl-PL" sz="1800" dirty="0"/>
              <a:t> pompy ciepła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EA35884-5301-9485-B3F7-08EDE10DECDC}"/>
              </a:ext>
            </a:extLst>
          </p:cNvPr>
          <p:cNvSpPr txBox="1"/>
          <p:nvPr/>
        </p:nvSpPr>
        <p:spPr>
          <a:xfrm>
            <a:off x="9314288" y="6344782"/>
            <a:ext cx="2877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/>
              <a:t>U.S. </a:t>
            </a:r>
            <a:r>
              <a:rPr lang="pl-PL" sz="1100" i="1" dirty="0" err="1"/>
              <a:t>National</a:t>
            </a:r>
            <a:r>
              <a:rPr lang="pl-PL" sz="1100" i="1" dirty="0"/>
              <a:t> </a:t>
            </a:r>
            <a:r>
              <a:rPr lang="pl-PL" sz="1100" i="1" dirty="0" err="1"/>
              <a:t>Renewable</a:t>
            </a:r>
            <a:r>
              <a:rPr lang="pl-PL" sz="1100" i="1" dirty="0"/>
              <a:t> Energy </a:t>
            </a:r>
            <a:r>
              <a:rPr lang="pl-PL" sz="1100" i="1" dirty="0" err="1"/>
              <a:t>Laboratory</a:t>
            </a:r>
            <a:r>
              <a:rPr lang="pl-PL" sz="1100" i="1" dirty="0"/>
              <a:t> </a:t>
            </a:r>
            <a:br>
              <a:rPr lang="pl-PL" sz="1100" i="1" dirty="0"/>
            </a:br>
            <a:r>
              <a:rPr lang="pl-PL" sz="1100" i="1" dirty="0"/>
              <a:t>RethinkX </a:t>
            </a:r>
            <a:r>
              <a:rPr lang="pl-PL" sz="1100" i="1" dirty="0" err="1"/>
              <a:t>Rethinking</a:t>
            </a:r>
            <a:r>
              <a:rPr lang="pl-PL" sz="1100" i="1" dirty="0"/>
              <a:t> Energy 2020-2030 Report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0571FB2-9F1C-02E4-6AC6-1EFBA507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91" y="3713583"/>
            <a:ext cx="5758818" cy="2362499"/>
          </a:xfrm>
          <a:prstGeom prst="rect">
            <a:avLst/>
          </a:prstGeom>
        </p:spPr>
      </p:pic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08AC39C6-7A2E-0B10-2A6B-F1561A6E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36" y="621928"/>
            <a:ext cx="5766089" cy="29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1F6B20E6-4E5C-98A8-B2B9-C9D1FBD4D27F}"/>
              </a:ext>
            </a:extLst>
          </p:cNvPr>
          <p:cNvSpPr txBox="1">
            <a:spLocks/>
          </p:cNvSpPr>
          <p:nvPr/>
        </p:nvSpPr>
        <p:spPr>
          <a:xfrm>
            <a:off x="499357" y="1007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Nowe możliwości:</a:t>
            </a:r>
          </a:p>
        </p:txBody>
      </p:sp>
    </p:spTree>
    <p:extLst>
      <p:ext uri="{BB962C8B-B14F-4D97-AF65-F5344CB8AC3E}">
        <p14:creationId xmlns:p14="http://schemas.microsoft.com/office/powerpoint/2010/main" val="176686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7C4978A-7719-7C3C-7454-098A0809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/>
              <a:t>Nowe możliwości: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BD7B0AB-AFE2-BEF3-2F8C-BA1EB86AB07B}"/>
              </a:ext>
            </a:extLst>
          </p:cNvPr>
          <p:cNvSpPr txBox="1">
            <a:spLocks/>
          </p:cNvSpPr>
          <p:nvPr/>
        </p:nvSpPr>
        <p:spPr>
          <a:xfrm>
            <a:off x="1059656" y="2055813"/>
            <a:ext cx="10515600" cy="149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/>
              <a:t>Zmiany w ustawie o Prawie Energetycznym dają nowe możliwości tworzenia społeczności energetycznych (09.2023-08.2025)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A798E00-1240-DFEA-30B7-4DD9755EF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56" y="2931263"/>
            <a:ext cx="10072688" cy="3377363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E9020F86-D7B6-57BB-A1E7-7E3282791D1B}"/>
              </a:ext>
            </a:extLst>
          </p:cNvPr>
          <p:cNvSpPr/>
          <p:nvPr/>
        </p:nvSpPr>
        <p:spPr>
          <a:xfrm>
            <a:off x="4665306" y="3872204"/>
            <a:ext cx="1324947" cy="2436422"/>
          </a:xfrm>
          <a:prstGeom prst="rect">
            <a:avLst/>
          </a:prstGeom>
          <a:noFill/>
          <a:ln w="57150">
            <a:solidFill>
              <a:srgbClr val="FB42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1FDB55D-B162-DAB9-77FD-019D66DB7E73}"/>
              </a:ext>
            </a:extLst>
          </p:cNvPr>
          <p:cNvSpPr txBox="1"/>
          <p:nvPr/>
        </p:nvSpPr>
        <p:spPr>
          <a:xfrm>
            <a:off x="8955374" y="6535098"/>
            <a:ext cx="3233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i="1" dirty="0" err="1"/>
              <a:t>CoopTech</a:t>
            </a:r>
            <a:r>
              <a:rPr lang="pl-PL" sz="1100" i="1" dirty="0"/>
              <a:t> Hub „Manual Społeczności Energetycznych</a:t>
            </a:r>
          </a:p>
        </p:txBody>
      </p:sp>
    </p:spTree>
    <p:extLst>
      <p:ext uri="{BB962C8B-B14F-4D97-AF65-F5344CB8AC3E}">
        <p14:creationId xmlns:p14="http://schemas.microsoft.com/office/powerpoint/2010/main" val="12601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mapa, Fotografia lotnicza, Widok z lotu ptaka, Urbanistyka&#10;&#10;Opis wygenerowany automatycznie">
            <a:extLst>
              <a:ext uri="{FF2B5EF4-FFF2-40B4-BE49-F238E27FC236}">
                <a16:creationId xmlns:a16="http://schemas.microsoft.com/office/drawing/2014/main" id="{4D177849-BAB1-4EAF-9993-190A1D5966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209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5" name="Obraz 4" descr="Obraz zawierający mapa, Fotografia lotnicza, Widok z lotu ptaka, Urbanistyka&#10;&#10;Opis wygenerowany automatycznie">
            <a:extLst>
              <a:ext uri="{FF2B5EF4-FFF2-40B4-BE49-F238E27FC236}">
                <a16:creationId xmlns:a16="http://schemas.microsoft.com/office/drawing/2014/main" id="{6E03AEF4-1449-0100-3F01-17115DB728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</p:spPr>
      </p:pic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36F7BF-B0DF-90CD-00E1-87F200E9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4" y="731530"/>
            <a:ext cx="4832802" cy="1243584"/>
          </a:xfrm>
        </p:spPr>
        <p:txBody>
          <a:bodyPr>
            <a:normAutofit/>
          </a:bodyPr>
          <a:lstStyle/>
          <a:p>
            <a:r>
              <a:rPr lang="pl-PL" sz="2600" dirty="0"/>
              <a:t>Przykład: </a:t>
            </a:r>
            <a:r>
              <a:rPr lang="pl-PL" sz="2600" b="1" i="0" u="none" strike="noStrike" baseline="0" dirty="0">
                <a:latin typeface="Calibri" panose="020F0502020204030204" pitchFamily="34" charset="0"/>
              </a:rPr>
              <a:t>Instalacja fotowoltaiczna nad miejscami parkingowymi - III Kampus UJ</a:t>
            </a:r>
            <a:endParaRPr lang="pl-PL" sz="2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3A8A20-A652-3C27-388F-612C70EB2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44" y="2384605"/>
            <a:ext cx="5136667" cy="1188721"/>
          </a:xfrm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1,55 ha daje możliwość pozyskiwania ok.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l-PL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energii rocznie z systemu fotowoltaicznych wiat parkingowych. To jest ok.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zapotrzebowania 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Kampusu UJ </a:t>
            </a:r>
            <a:r>
              <a:rPr lang="pl-PL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(10% całkowitego zapotrzebowania UJ).</a:t>
            </a:r>
            <a:endParaRPr lang="pl-PL" sz="2000" dirty="0"/>
          </a:p>
        </p:txBody>
      </p:sp>
      <p:graphicFrame>
        <p:nvGraphicFramePr>
          <p:cNvPr id="7" name="Obiekt 6">
            <a:extLst>
              <a:ext uri="{FF2B5EF4-FFF2-40B4-BE49-F238E27FC236}">
                <a16:creationId xmlns:a16="http://schemas.microsoft.com/office/drawing/2014/main" id="{A13BD319-1E10-040A-DC7C-2B21597D7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948965"/>
              </p:ext>
            </p:extLst>
          </p:nvPr>
        </p:nvGraphicFramePr>
        <p:xfrm>
          <a:off x="249884" y="3221639"/>
          <a:ext cx="4832802" cy="3700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802440" imgH="7502760" progId="Origin95.Graph">
                  <p:embed/>
                </p:oleObj>
              </mc:Choice>
              <mc:Fallback>
                <p:oleObj name="Graph" r:id="rId4" imgW="9802440" imgH="7502760" progId="Origin95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84" y="3221639"/>
                        <a:ext cx="4832802" cy="3700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44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36F7BF-B0DF-90CD-00E1-87F200E92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44" y="731530"/>
            <a:ext cx="4832802" cy="1243584"/>
          </a:xfrm>
        </p:spPr>
        <p:txBody>
          <a:bodyPr>
            <a:normAutofit/>
          </a:bodyPr>
          <a:lstStyle/>
          <a:p>
            <a:r>
              <a:rPr lang="pl-PL" sz="2600" dirty="0"/>
              <a:t>Przykład: </a:t>
            </a:r>
            <a:r>
              <a:rPr lang="pl-PL" sz="2600" b="1" i="0" u="none" strike="noStrike" baseline="0" dirty="0">
                <a:latin typeface="Calibri" panose="020F0502020204030204" pitchFamily="34" charset="0"/>
              </a:rPr>
              <a:t>Instalacja fotowoltaiczna nad miejscami parkingowymi - III Kampus UJ</a:t>
            </a:r>
            <a:endParaRPr lang="pl-PL" sz="2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5BD42C54-BE07-4B8B-898E-122FCC98E7A4}"/>
              </a:ext>
            </a:extLst>
          </p:cNvPr>
          <p:cNvSpPr txBox="1">
            <a:spLocks/>
          </p:cNvSpPr>
          <p:nvPr/>
        </p:nvSpPr>
        <p:spPr>
          <a:xfrm>
            <a:off x="449544" y="2378192"/>
            <a:ext cx="5722961" cy="363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inwestycji: 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650 – 850 k€/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ok. 3-4 mln zł/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instalacja 15 500 m</a:t>
            </a:r>
            <a:r>
              <a:rPr lang="pl-PL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6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ok.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18-24 mln zł</a:t>
            </a:r>
          </a:p>
          <a:p>
            <a:endParaRPr lang="pl-PL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Zyski z inwestycji: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pl-P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GWh</a:t>
            </a: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= 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1,5 – 3 mln zł/rok</a:t>
            </a:r>
            <a:b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/>
              <a:t>Wykorzystanie instalacji 30-35 lat*</a:t>
            </a:r>
            <a:br>
              <a:rPr lang="pl-PL" sz="1800" dirty="0"/>
            </a:br>
            <a:br>
              <a:rPr lang="pl-PL" sz="1800" dirty="0"/>
            </a:br>
            <a:r>
              <a:rPr lang="pl-PL" sz="1800" b="1" dirty="0"/>
              <a:t>Całkowity zysk z inwestycji 12 – 87 mln zł </a:t>
            </a:r>
            <a:br>
              <a:rPr lang="pl-PL" sz="1800" b="1" dirty="0"/>
            </a:br>
            <a:r>
              <a:rPr lang="pl-PL" sz="1300" dirty="0"/>
              <a:t>(przy założeniu finansowania z kredytów inwestycyjnych)</a:t>
            </a:r>
            <a:br>
              <a:rPr lang="pl-PL" sz="1800" b="1" dirty="0"/>
            </a:br>
            <a:br>
              <a:rPr lang="pl-PL" sz="1800" b="1" dirty="0"/>
            </a:br>
            <a:r>
              <a:rPr lang="pl-PL" sz="1800" dirty="0"/>
              <a:t>Ograniczenie emisji o </a:t>
            </a:r>
            <a:r>
              <a:rPr lang="pl-PL" sz="1800" b="1" dirty="0"/>
              <a:t>51 911 - 60 563 </a:t>
            </a:r>
            <a:r>
              <a:rPr lang="pl-PL" sz="1800" dirty="0"/>
              <a:t>ton </a:t>
            </a:r>
            <a:br>
              <a:rPr lang="pl-PL" sz="1800" dirty="0"/>
            </a:br>
            <a:r>
              <a:rPr lang="pl-PL" sz="1800" dirty="0"/>
              <a:t>ekwiwalentu CO</a:t>
            </a:r>
            <a:r>
              <a:rPr lang="pl-PL" sz="1800" baseline="-25000" dirty="0"/>
              <a:t>2</a:t>
            </a:r>
            <a:endParaRPr lang="pl-PL" sz="1800" b="1" dirty="0"/>
          </a:p>
        </p:txBody>
      </p:sp>
      <p:pic>
        <p:nvPicPr>
          <p:cNvPr id="10" name="Picture 2" descr="development of electricity prices in the respective electricity scenarios in EUR2020/MWh (Source: Energy Brainpool, 2022)">
            <a:extLst>
              <a:ext uri="{FF2B5EF4-FFF2-40B4-BE49-F238E27FC236}">
                <a16:creationId xmlns:a16="http://schemas.microsoft.com/office/drawing/2014/main" id="{8FC81F53-460B-AC2B-ED0A-78923185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93" y="1557982"/>
            <a:ext cx="5392375" cy="41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F2189785-058F-1EB2-38D0-F285A247BC96}"/>
              </a:ext>
            </a:extLst>
          </p:cNvPr>
          <p:cNvSpPr txBox="1">
            <a:spLocks/>
          </p:cNvSpPr>
          <p:nvPr/>
        </p:nvSpPr>
        <p:spPr>
          <a:xfrm>
            <a:off x="6390761" y="1494027"/>
            <a:ext cx="5136667" cy="3632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Ceny energii:</a:t>
            </a: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8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EA35884-5301-9485-B3F7-08EDE10DECDC}"/>
              </a:ext>
            </a:extLst>
          </p:cNvPr>
          <p:cNvSpPr txBox="1"/>
          <p:nvPr/>
        </p:nvSpPr>
        <p:spPr>
          <a:xfrm>
            <a:off x="9097080" y="6495894"/>
            <a:ext cx="30684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*na podstawie danych z </a:t>
            </a:r>
            <a:r>
              <a:rPr lang="pl-PL" sz="1100" i="1" dirty="0"/>
              <a:t>U.S </a:t>
            </a:r>
            <a:r>
              <a:rPr lang="pl-PL" sz="1100" i="1" dirty="0" err="1"/>
              <a:t>Department</a:t>
            </a:r>
            <a:r>
              <a:rPr lang="pl-PL" sz="1100" i="1" dirty="0"/>
              <a:t> of Energy</a:t>
            </a:r>
          </a:p>
        </p:txBody>
      </p:sp>
    </p:spTree>
    <p:extLst>
      <p:ext uri="{BB962C8B-B14F-4D97-AF65-F5344CB8AC3E}">
        <p14:creationId xmlns:p14="http://schemas.microsoft.com/office/powerpoint/2010/main" val="1562599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11727</TotalTime>
  <Words>522</Words>
  <Application>Microsoft Office PowerPoint</Application>
  <PresentationFormat>Panoramiczny</PresentationFormat>
  <Paragraphs>56</Paragraphs>
  <Slides>10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Graph</vt:lpstr>
      <vt:lpstr>Rozwój energetyki UJ</vt:lpstr>
      <vt:lpstr>Prezentacja programu PowerPoint</vt:lpstr>
      <vt:lpstr>Prezentacja programu PowerPoint</vt:lpstr>
      <vt:lpstr>Preferencyjna sytuacja Uniwersytetu</vt:lpstr>
      <vt:lpstr>Zyski:</vt:lpstr>
      <vt:lpstr>Prezentacja programu PowerPoint</vt:lpstr>
      <vt:lpstr>Nowe możliwości:</vt:lpstr>
      <vt:lpstr>Przykład: Instalacja fotowoltaiczna nad miejscami parkingowymi - III Kampus UJ</vt:lpstr>
      <vt:lpstr>Przykład: Instalacja fotowoltaiczna nad miejscami parkingowymi - III Kampus UJ</vt:lpstr>
      <vt:lpstr>Możliwe działania Rady Klimatycznej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energetyki UJ</dc:title>
  <dc:creator>Michał Świętosławski</dc:creator>
  <cp:lastModifiedBy>Michał Świętosławski</cp:lastModifiedBy>
  <cp:revision>19</cp:revision>
  <dcterms:created xsi:type="dcterms:W3CDTF">2024-01-09T14:26:37Z</dcterms:created>
  <dcterms:modified xsi:type="dcterms:W3CDTF">2024-01-22T09:53:14Z</dcterms:modified>
</cp:coreProperties>
</file>